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60" r:id="rId4"/>
    <p:sldId id="262" r:id="rId5"/>
    <p:sldId id="263" r:id="rId6"/>
    <p:sldId id="264" r:id="rId7"/>
    <p:sldId id="265" r:id="rId8"/>
    <p:sldId id="266" r:id="rId9"/>
    <p:sldId id="267" r:id="rId10"/>
    <p:sldId id="268" r:id="rId11"/>
    <p:sldId id="269" r:id="rId12"/>
    <p:sldId id="270" r:id="rId13"/>
    <p:sldId id="290" r:id="rId14"/>
    <p:sldId id="271" r:id="rId15"/>
    <p:sldId id="292" r:id="rId16"/>
    <p:sldId id="272" r:id="rId17"/>
    <p:sldId id="291" r:id="rId18"/>
    <p:sldId id="283" r:id="rId19"/>
    <p:sldId id="284" r:id="rId20"/>
    <p:sldId id="285" r:id="rId21"/>
    <p:sldId id="273" r:id="rId22"/>
    <p:sldId id="274" r:id="rId23"/>
    <p:sldId id="281" r:id="rId24"/>
    <p:sldId id="275" r:id="rId25"/>
    <p:sldId id="289" r:id="rId26"/>
    <p:sldId id="261" r:id="rId27"/>
  </p:sldIdLst>
  <p:sldSz cx="14630400" cy="8229600"/>
  <p:notesSz cx="6858000" cy="9144000"/>
  <p:embeddedFontLst>
    <p:embeddedFont>
      <p:font typeface="Baskerville Old Face" panose="02020602080505020303" pitchFamily="18" charset="0"/>
      <p:regular r:id="rId29"/>
    </p:embeddedFont>
    <p:embeddedFont>
      <p:font typeface="Bookman Old Style" panose="02050604050505020204"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000000"/>
          </p15:clr>
        </p15:guide>
        <p15:guide id="2" pos="460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54" d="100"/>
          <a:sy n="54" d="100"/>
        </p:scale>
        <p:origin x="864" y="66"/>
      </p:cViewPr>
      <p:guideLst>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60BE4-A694-40A7-9222-63FBBFADDD59}" type="doc">
      <dgm:prSet loTypeId="urn:microsoft.com/office/officeart/2005/8/layout/equation2" loCatId="process" qsTypeId="urn:microsoft.com/office/officeart/2005/8/quickstyle/3d3" qsCatId="3D" csTypeId="urn:microsoft.com/office/officeart/2005/8/colors/accent3_4" csCatId="accent3" phldr="1"/>
      <dgm:spPr/>
    </dgm:pt>
    <dgm:pt modelId="{5740EADA-71FC-47CC-8E3B-3384BFF9F5D5}">
      <dgm:prSet phldrT="[Text]"/>
      <dgm:spPr/>
      <dgm:t>
        <a:bodyPr anchor="b"/>
        <a:lstStyle/>
        <a:p>
          <a:r>
            <a:rPr lang="en-US" dirty="0"/>
            <a:t>GSTR 3B</a:t>
          </a:r>
        </a:p>
      </dgm:t>
    </dgm:pt>
    <dgm:pt modelId="{FB477BEC-C7A5-4039-A505-217AEF7DCB21}" type="parTrans" cxnId="{A0AD5B09-2EAE-4CC1-A4B0-F2535BA8440E}">
      <dgm:prSet/>
      <dgm:spPr/>
      <dgm:t>
        <a:bodyPr/>
        <a:lstStyle/>
        <a:p>
          <a:endParaRPr lang="en-US"/>
        </a:p>
      </dgm:t>
    </dgm:pt>
    <dgm:pt modelId="{E303AE9F-4285-4F0B-9442-66135CC7F975}" type="sibTrans" cxnId="{A0AD5B09-2EAE-4CC1-A4B0-F2535BA8440E}">
      <dgm:prSet/>
      <dgm:spPr/>
      <dgm:t>
        <a:bodyPr/>
        <a:lstStyle/>
        <a:p>
          <a:endParaRPr lang="en-US"/>
        </a:p>
      </dgm:t>
    </dgm:pt>
    <dgm:pt modelId="{4CAE9870-52FE-4FF5-B449-818F136109FB}">
      <dgm:prSet phldrT="[Text]"/>
      <dgm:spPr/>
      <dgm:t>
        <a:bodyPr/>
        <a:lstStyle/>
        <a:p>
          <a:r>
            <a:rPr lang="en-US">
              <a:latin typeface="Bookman Old Style" panose="02050604050505020204" pitchFamily="18" charset="0"/>
            </a:rPr>
            <a:t>GSTR</a:t>
          </a:r>
        </a:p>
        <a:p>
          <a:r>
            <a:rPr lang="en-US">
              <a:latin typeface="Bookman Old Style" panose="02050604050505020204" pitchFamily="18" charset="0"/>
            </a:rPr>
            <a:t>Filing</a:t>
          </a:r>
          <a:endParaRPr lang="en-US" dirty="0">
            <a:latin typeface="Bookman Old Style" panose="02050604050505020204" pitchFamily="18" charset="0"/>
          </a:endParaRPr>
        </a:p>
      </dgm:t>
    </dgm:pt>
    <dgm:pt modelId="{86AC151A-3634-46E1-A2F9-AB8D1E7474EA}" type="parTrans" cxnId="{2ECFCB4E-C16A-4495-A22A-28BDD0DF5944}">
      <dgm:prSet/>
      <dgm:spPr/>
      <dgm:t>
        <a:bodyPr/>
        <a:lstStyle/>
        <a:p>
          <a:endParaRPr lang="en-US"/>
        </a:p>
      </dgm:t>
    </dgm:pt>
    <dgm:pt modelId="{E5D4314F-701C-40EE-A4AE-6AF4A7323440}" type="sibTrans" cxnId="{2ECFCB4E-C16A-4495-A22A-28BDD0DF5944}">
      <dgm:prSet/>
      <dgm:spPr/>
      <dgm:t>
        <a:bodyPr/>
        <a:lstStyle/>
        <a:p>
          <a:endParaRPr lang="en-US"/>
        </a:p>
      </dgm:t>
    </dgm:pt>
    <dgm:pt modelId="{0472DFF6-0182-4213-8A8B-C1675F857079}">
      <dgm:prSet phldrT="[Text]"/>
      <dgm:spPr/>
      <dgm:t>
        <a:bodyPr anchor="b"/>
        <a:lstStyle/>
        <a:p>
          <a:r>
            <a:rPr lang="en-US" dirty="0"/>
            <a:t>GSTR 1</a:t>
          </a:r>
        </a:p>
      </dgm:t>
    </dgm:pt>
    <dgm:pt modelId="{98D86419-5EA5-41C4-B811-51014772C9D2}" type="sibTrans" cxnId="{FB70207D-B581-4BDD-9DBD-965239392C2E}">
      <dgm:prSet/>
      <dgm:spPr/>
      <dgm:t>
        <a:bodyPr/>
        <a:lstStyle/>
        <a:p>
          <a:endParaRPr lang="en-US"/>
        </a:p>
      </dgm:t>
    </dgm:pt>
    <dgm:pt modelId="{46E60263-D41D-4364-9179-ED301CB9CD7F}" type="parTrans" cxnId="{FB70207D-B581-4BDD-9DBD-965239392C2E}">
      <dgm:prSet/>
      <dgm:spPr/>
      <dgm:t>
        <a:bodyPr/>
        <a:lstStyle/>
        <a:p>
          <a:endParaRPr lang="en-US"/>
        </a:p>
      </dgm:t>
    </dgm:pt>
    <dgm:pt modelId="{BD3AD898-4259-457B-AB91-AA0A2648BFB1}" type="pres">
      <dgm:prSet presAssocID="{AD460BE4-A694-40A7-9222-63FBBFADDD59}" presName="Name0" presStyleCnt="0">
        <dgm:presLayoutVars>
          <dgm:dir/>
          <dgm:resizeHandles val="exact"/>
        </dgm:presLayoutVars>
      </dgm:prSet>
      <dgm:spPr/>
    </dgm:pt>
    <dgm:pt modelId="{C489AE3E-B235-45D8-BDE9-E7DF2541B64E}" type="pres">
      <dgm:prSet presAssocID="{AD460BE4-A694-40A7-9222-63FBBFADDD59}" presName="vNodes" presStyleCnt="0"/>
      <dgm:spPr/>
    </dgm:pt>
    <dgm:pt modelId="{2492419D-1C33-40D1-B1C1-1690F459C45F}" type="pres">
      <dgm:prSet presAssocID="{0472DFF6-0182-4213-8A8B-C1675F857079}" presName="node" presStyleLbl="node1" presStyleIdx="0" presStyleCnt="3" custScaleY="94997">
        <dgm:presLayoutVars>
          <dgm:bulletEnabled val="1"/>
        </dgm:presLayoutVars>
      </dgm:prSet>
      <dgm:spPr/>
    </dgm:pt>
    <dgm:pt modelId="{096958B1-EAC0-4FEE-BA1A-0D8CE37978EB}" type="pres">
      <dgm:prSet presAssocID="{98D86419-5EA5-41C4-B811-51014772C9D2}" presName="spacerT" presStyleCnt="0"/>
      <dgm:spPr/>
    </dgm:pt>
    <dgm:pt modelId="{72F62B51-D9F5-4B06-9109-28200CB34E2C}" type="pres">
      <dgm:prSet presAssocID="{98D86419-5EA5-41C4-B811-51014772C9D2}" presName="sibTrans" presStyleLbl="sibTrans2D1" presStyleIdx="0" presStyleCnt="2"/>
      <dgm:spPr/>
    </dgm:pt>
    <dgm:pt modelId="{EF97D79F-0E4B-4421-B22C-809B9B54EE32}" type="pres">
      <dgm:prSet presAssocID="{98D86419-5EA5-41C4-B811-51014772C9D2}" presName="spacerB" presStyleCnt="0"/>
      <dgm:spPr/>
    </dgm:pt>
    <dgm:pt modelId="{4A49F375-BF02-41E0-B00D-7E1C3A0B6552}" type="pres">
      <dgm:prSet presAssocID="{5740EADA-71FC-47CC-8E3B-3384BFF9F5D5}" presName="node" presStyleLbl="node1" presStyleIdx="1" presStyleCnt="3">
        <dgm:presLayoutVars>
          <dgm:bulletEnabled val="1"/>
        </dgm:presLayoutVars>
      </dgm:prSet>
      <dgm:spPr/>
    </dgm:pt>
    <dgm:pt modelId="{512F3D13-0339-4D6F-AFDE-892F906EC76C}" type="pres">
      <dgm:prSet presAssocID="{AD460BE4-A694-40A7-9222-63FBBFADDD59}" presName="sibTransLast" presStyleLbl="sibTrans2D1" presStyleIdx="1" presStyleCnt="2"/>
      <dgm:spPr/>
    </dgm:pt>
    <dgm:pt modelId="{E73C6155-1CB4-4ABD-9ACF-1CA3EA35243A}" type="pres">
      <dgm:prSet presAssocID="{AD460BE4-A694-40A7-9222-63FBBFADDD59}" presName="connectorText" presStyleLbl="sibTrans2D1" presStyleIdx="1" presStyleCnt="2"/>
      <dgm:spPr/>
    </dgm:pt>
    <dgm:pt modelId="{33B62611-40EA-4B1D-AFF3-25FE2DEAF676}" type="pres">
      <dgm:prSet presAssocID="{AD460BE4-A694-40A7-9222-63FBBFADDD59}" presName="lastNode" presStyleLbl="node1" presStyleIdx="2" presStyleCnt="3">
        <dgm:presLayoutVars>
          <dgm:bulletEnabled val="1"/>
        </dgm:presLayoutVars>
      </dgm:prSet>
      <dgm:spPr/>
    </dgm:pt>
  </dgm:ptLst>
  <dgm:cxnLst>
    <dgm:cxn modelId="{A0AD5B09-2EAE-4CC1-A4B0-F2535BA8440E}" srcId="{AD460BE4-A694-40A7-9222-63FBBFADDD59}" destId="{5740EADA-71FC-47CC-8E3B-3384BFF9F5D5}" srcOrd="1" destOrd="0" parTransId="{FB477BEC-C7A5-4039-A505-217AEF7DCB21}" sibTransId="{E303AE9F-4285-4F0B-9442-66135CC7F975}"/>
    <dgm:cxn modelId="{3F31C912-A700-431F-903E-C54CB149B7CD}" type="presOf" srcId="{98D86419-5EA5-41C4-B811-51014772C9D2}" destId="{72F62B51-D9F5-4B06-9109-28200CB34E2C}" srcOrd="0" destOrd="0" presId="urn:microsoft.com/office/officeart/2005/8/layout/equation2"/>
    <dgm:cxn modelId="{C9589D39-E98F-4DA7-8EA3-C110E7C664D1}" type="presOf" srcId="{5740EADA-71FC-47CC-8E3B-3384BFF9F5D5}" destId="{4A49F375-BF02-41E0-B00D-7E1C3A0B6552}" srcOrd="0" destOrd="0" presId="urn:microsoft.com/office/officeart/2005/8/layout/equation2"/>
    <dgm:cxn modelId="{30BA6C67-7C89-41D7-8250-F1D58B68D7C3}" type="presOf" srcId="{0472DFF6-0182-4213-8A8B-C1675F857079}" destId="{2492419D-1C33-40D1-B1C1-1690F459C45F}" srcOrd="0" destOrd="0" presId="urn:microsoft.com/office/officeart/2005/8/layout/equation2"/>
    <dgm:cxn modelId="{29A14F4B-3CBB-42FE-8A61-5547ABA94B7C}" type="presOf" srcId="{E303AE9F-4285-4F0B-9442-66135CC7F975}" destId="{512F3D13-0339-4D6F-AFDE-892F906EC76C}" srcOrd="0" destOrd="0" presId="urn:microsoft.com/office/officeart/2005/8/layout/equation2"/>
    <dgm:cxn modelId="{2ECFCB4E-C16A-4495-A22A-28BDD0DF5944}" srcId="{AD460BE4-A694-40A7-9222-63FBBFADDD59}" destId="{4CAE9870-52FE-4FF5-B449-818F136109FB}" srcOrd="2" destOrd="0" parTransId="{86AC151A-3634-46E1-A2F9-AB8D1E7474EA}" sibTransId="{E5D4314F-701C-40EE-A4AE-6AF4A7323440}"/>
    <dgm:cxn modelId="{1EBE1474-A937-471C-B25E-678633D0CEEE}" type="presOf" srcId="{4CAE9870-52FE-4FF5-B449-818F136109FB}" destId="{33B62611-40EA-4B1D-AFF3-25FE2DEAF676}" srcOrd="0" destOrd="0" presId="urn:microsoft.com/office/officeart/2005/8/layout/equation2"/>
    <dgm:cxn modelId="{FB70207D-B581-4BDD-9DBD-965239392C2E}" srcId="{AD460BE4-A694-40A7-9222-63FBBFADDD59}" destId="{0472DFF6-0182-4213-8A8B-C1675F857079}" srcOrd="0" destOrd="0" parTransId="{46E60263-D41D-4364-9179-ED301CB9CD7F}" sibTransId="{98D86419-5EA5-41C4-B811-51014772C9D2}"/>
    <dgm:cxn modelId="{EB189584-9C12-4E9A-9AD8-013658A1E457}" type="presOf" srcId="{E303AE9F-4285-4F0B-9442-66135CC7F975}" destId="{E73C6155-1CB4-4ABD-9ACF-1CA3EA35243A}" srcOrd="1" destOrd="0" presId="urn:microsoft.com/office/officeart/2005/8/layout/equation2"/>
    <dgm:cxn modelId="{8D01B9BD-73CC-45E7-BFAD-955DC5D42469}" type="presOf" srcId="{AD460BE4-A694-40A7-9222-63FBBFADDD59}" destId="{BD3AD898-4259-457B-AB91-AA0A2648BFB1}" srcOrd="0" destOrd="0" presId="urn:microsoft.com/office/officeart/2005/8/layout/equation2"/>
    <dgm:cxn modelId="{3E34DE12-ADBC-4738-BF9E-6A5A21B1E020}" type="presParOf" srcId="{BD3AD898-4259-457B-AB91-AA0A2648BFB1}" destId="{C489AE3E-B235-45D8-BDE9-E7DF2541B64E}" srcOrd="0" destOrd="0" presId="urn:microsoft.com/office/officeart/2005/8/layout/equation2"/>
    <dgm:cxn modelId="{E33D6B47-66EB-420D-A120-B605AA1FEFAA}" type="presParOf" srcId="{C489AE3E-B235-45D8-BDE9-E7DF2541B64E}" destId="{2492419D-1C33-40D1-B1C1-1690F459C45F}" srcOrd="0" destOrd="0" presId="urn:microsoft.com/office/officeart/2005/8/layout/equation2"/>
    <dgm:cxn modelId="{C6962AAB-2D6C-4495-A412-3C275832C60D}" type="presParOf" srcId="{C489AE3E-B235-45D8-BDE9-E7DF2541B64E}" destId="{096958B1-EAC0-4FEE-BA1A-0D8CE37978EB}" srcOrd="1" destOrd="0" presId="urn:microsoft.com/office/officeart/2005/8/layout/equation2"/>
    <dgm:cxn modelId="{72C12DF1-EBFD-4DCF-9AA5-792B62DBBABE}" type="presParOf" srcId="{C489AE3E-B235-45D8-BDE9-E7DF2541B64E}" destId="{72F62B51-D9F5-4B06-9109-28200CB34E2C}" srcOrd="2" destOrd="0" presId="urn:microsoft.com/office/officeart/2005/8/layout/equation2"/>
    <dgm:cxn modelId="{B407E670-65C6-46FF-8355-B258D8D9D4A4}" type="presParOf" srcId="{C489AE3E-B235-45D8-BDE9-E7DF2541B64E}" destId="{EF97D79F-0E4B-4421-B22C-809B9B54EE32}" srcOrd="3" destOrd="0" presId="urn:microsoft.com/office/officeart/2005/8/layout/equation2"/>
    <dgm:cxn modelId="{0EB1E306-7235-42EE-81D4-7E649DE2BE6D}" type="presParOf" srcId="{C489AE3E-B235-45D8-BDE9-E7DF2541B64E}" destId="{4A49F375-BF02-41E0-B00D-7E1C3A0B6552}" srcOrd="4" destOrd="0" presId="urn:microsoft.com/office/officeart/2005/8/layout/equation2"/>
    <dgm:cxn modelId="{8E67F67F-B862-4E54-83F0-58FF15FF6022}" type="presParOf" srcId="{BD3AD898-4259-457B-AB91-AA0A2648BFB1}" destId="{512F3D13-0339-4D6F-AFDE-892F906EC76C}" srcOrd="1" destOrd="0" presId="urn:microsoft.com/office/officeart/2005/8/layout/equation2"/>
    <dgm:cxn modelId="{AE010FE1-CF11-4BEF-AB8A-39F259CC4372}" type="presParOf" srcId="{512F3D13-0339-4D6F-AFDE-892F906EC76C}" destId="{E73C6155-1CB4-4ABD-9ACF-1CA3EA35243A}" srcOrd="0" destOrd="0" presId="urn:microsoft.com/office/officeart/2005/8/layout/equation2"/>
    <dgm:cxn modelId="{5148E6B2-EEE0-47DA-85E7-9CE72E787D8F}" type="presParOf" srcId="{BD3AD898-4259-457B-AB91-AA0A2648BFB1}" destId="{33B62611-40EA-4B1D-AFF3-25FE2DEAF676}"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FCC094-1322-4181-A623-778CCEE11419}"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15A0FC25-55A4-428E-8A21-C9A140929FE5}">
      <dgm:prSet phldrT="[Text]" custT="1"/>
      <dgm:spPr/>
      <dgm:t>
        <a:bodyPr/>
        <a:lstStyle/>
        <a:p>
          <a:r>
            <a:rPr lang="en-US" sz="7200" b="0" dirty="0">
              <a:solidFill>
                <a:schemeClr val="tx1"/>
              </a:solidFill>
              <a:latin typeface="Baskerville Old Face" panose="02020602080505020303" pitchFamily="18" charset="0"/>
            </a:rPr>
            <a:t>E - Invoicing</a:t>
          </a:r>
        </a:p>
      </dgm:t>
    </dgm:pt>
    <dgm:pt modelId="{B353C91E-1F67-4339-BD13-97171B1CB855}" type="parTrans" cxnId="{F9388FC4-DBD5-4DB9-8840-BB877DE567E2}">
      <dgm:prSet/>
      <dgm:spPr/>
      <dgm:t>
        <a:bodyPr/>
        <a:lstStyle/>
        <a:p>
          <a:endParaRPr lang="en-US"/>
        </a:p>
      </dgm:t>
    </dgm:pt>
    <dgm:pt modelId="{B9E6CBAA-86BB-4039-BC4D-DB190A8AFE95}" type="sibTrans" cxnId="{F9388FC4-DBD5-4DB9-8840-BB877DE567E2}">
      <dgm:prSet/>
      <dgm:spPr/>
      <dgm:t>
        <a:bodyPr/>
        <a:lstStyle/>
        <a:p>
          <a:endParaRPr lang="en-US"/>
        </a:p>
      </dgm:t>
    </dgm:pt>
    <dgm:pt modelId="{DD4A810F-E431-495D-9813-42FF6556B01C}">
      <dgm:prSet phldrT="[Text]" custT="1"/>
      <dgm:spPr/>
      <dgm:t>
        <a:bodyPr/>
        <a:lstStyle/>
        <a:p>
          <a:pPr>
            <a:lnSpc>
              <a:spcPct val="150000"/>
            </a:lnSpc>
          </a:pPr>
          <a:r>
            <a:rPr lang="en-US" sz="2400" dirty="0"/>
            <a:t>Applicability: Agg. Turnover exceeding 5 crores</a:t>
          </a:r>
        </a:p>
      </dgm:t>
    </dgm:pt>
    <dgm:pt modelId="{B7224B50-7BD9-477C-8FDA-7D35D0AF66B9}" type="parTrans" cxnId="{B4A747C2-4AD1-4700-9464-24A9CA84EF10}">
      <dgm:prSet/>
      <dgm:spPr/>
      <dgm:t>
        <a:bodyPr/>
        <a:lstStyle/>
        <a:p>
          <a:endParaRPr lang="en-US"/>
        </a:p>
      </dgm:t>
    </dgm:pt>
    <dgm:pt modelId="{8AB60FB5-7F92-4B52-9342-34B05752AE8F}" type="sibTrans" cxnId="{B4A747C2-4AD1-4700-9464-24A9CA84EF10}">
      <dgm:prSet/>
      <dgm:spPr/>
      <dgm:t>
        <a:bodyPr/>
        <a:lstStyle/>
        <a:p>
          <a:endParaRPr lang="en-US"/>
        </a:p>
      </dgm:t>
    </dgm:pt>
    <dgm:pt modelId="{C00C274D-2565-4F71-A9AF-75A51DCDAECF}">
      <dgm:prSet phldrT="[Text]" custT="1"/>
      <dgm:spPr/>
      <dgm:t>
        <a:bodyPr/>
        <a:lstStyle/>
        <a:p>
          <a:pPr>
            <a:lnSpc>
              <a:spcPct val="150000"/>
            </a:lnSpc>
          </a:pPr>
          <a:r>
            <a:rPr lang="en-US" sz="2400" dirty="0"/>
            <a:t>Applicability on Tax Invoices: B2B Supplies</a:t>
          </a:r>
        </a:p>
      </dgm:t>
    </dgm:pt>
    <dgm:pt modelId="{23AB8B1B-9FDD-4A42-8282-14C2D9FE0C0F}" type="parTrans" cxnId="{6FD2BBC2-0C86-4D30-916B-A3AADABF43DD}">
      <dgm:prSet/>
      <dgm:spPr/>
      <dgm:t>
        <a:bodyPr/>
        <a:lstStyle/>
        <a:p>
          <a:endParaRPr lang="en-US"/>
        </a:p>
      </dgm:t>
    </dgm:pt>
    <dgm:pt modelId="{3084C89D-F3FC-4AB9-9C88-6BCF3A8F73FE}" type="sibTrans" cxnId="{6FD2BBC2-0C86-4D30-916B-A3AADABF43DD}">
      <dgm:prSet/>
      <dgm:spPr/>
      <dgm:t>
        <a:bodyPr/>
        <a:lstStyle/>
        <a:p>
          <a:endParaRPr lang="en-US"/>
        </a:p>
      </dgm:t>
    </dgm:pt>
    <dgm:pt modelId="{DA21BA09-5344-4EF8-B481-F8E5B81E115C}">
      <dgm:prSet phldrT="[Text]" custT="1"/>
      <dgm:spPr/>
      <dgm:t>
        <a:bodyPr/>
        <a:lstStyle/>
        <a:p>
          <a:pPr>
            <a:lnSpc>
              <a:spcPct val="150000"/>
            </a:lnSpc>
          </a:pPr>
          <a:r>
            <a:rPr lang="en-US" sz="2400" dirty="0"/>
            <a:t>If Annual Aggregate Turnover (AATO) &gt;= 100 crores, then E- invoice should be generate within 30 days from the date of issue of document. From 1</a:t>
          </a:r>
          <a:r>
            <a:rPr lang="en-US" sz="2400" baseline="30000" dirty="0"/>
            <a:t>st</a:t>
          </a:r>
          <a:r>
            <a:rPr lang="en-US" sz="2400" dirty="0"/>
            <a:t> April, 2025, applicability will be on AATO &gt;= 10 crore.</a:t>
          </a:r>
        </a:p>
      </dgm:t>
    </dgm:pt>
    <dgm:pt modelId="{1C7E9848-DFE4-4AB8-9450-257FB10DC507}" type="parTrans" cxnId="{832EEA2D-1EEA-4CAD-8711-E5C92E49ECA1}">
      <dgm:prSet/>
      <dgm:spPr/>
      <dgm:t>
        <a:bodyPr/>
        <a:lstStyle/>
        <a:p>
          <a:endParaRPr lang="en-US"/>
        </a:p>
      </dgm:t>
    </dgm:pt>
    <dgm:pt modelId="{A34ADE89-8A12-4940-8374-5F8876C477BC}" type="sibTrans" cxnId="{832EEA2D-1EEA-4CAD-8711-E5C92E49ECA1}">
      <dgm:prSet/>
      <dgm:spPr/>
      <dgm:t>
        <a:bodyPr/>
        <a:lstStyle/>
        <a:p>
          <a:endParaRPr lang="en-US"/>
        </a:p>
      </dgm:t>
    </dgm:pt>
    <dgm:pt modelId="{12E94C75-E84C-4523-8E31-7D662FD5DAFD}">
      <dgm:prSet phldrT="[Text]" custT="1"/>
      <dgm:spPr/>
      <dgm:t>
        <a:bodyPr/>
        <a:lstStyle/>
        <a:p>
          <a:pPr>
            <a:lnSpc>
              <a:spcPct val="150000"/>
            </a:lnSpc>
          </a:pPr>
          <a:r>
            <a:rPr lang="en-US" sz="2400" dirty="0"/>
            <a:t>Not applicable: Insurer, banking co., financial institution, GTA etc.</a:t>
          </a:r>
        </a:p>
      </dgm:t>
    </dgm:pt>
    <dgm:pt modelId="{363C40CF-99EA-45B3-9E56-76EC4410E54F}" type="parTrans" cxnId="{14EA36D4-7C26-4272-9322-362D793055C0}">
      <dgm:prSet/>
      <dgm:spPr/>
      <dgm:t>
        <a:bodyPr/>
        <a:lstStyle/>
        <a:p>
          <a:endParaRPr lang="en-US"/>
        </a:p>
      </dgm:t>
    </dgm:pt>
    <dgm:pt modelId="{00140C0C-C727-40C7-8C5E-6D6F1574481C}" type="sibTrans" cxnId="{14EA36D4-7C26-4272-9322-362D793055C0}">
      <dgm:prSet/>
      <dgm:spPr/>
      <dgm:t>
        <a:bodyPr/>
        <a:lstStyle/>
        <a:p>
          <a:endParaRPr lang="en-US"/>
        </a:p>
      </dgm:t>
    </dgm:pt>
    <dgm:pt modelId="{1848678A-9959-44AF-99D2-1F58526DB3F0}" type="pres">
      <dgm:prSet presAssocID="{7FFCC094-1322-4181-A623-778CCEE11419}" presName="Name0" presStyleCnt="0">
        <dgm:presLayoutVars>
          <dgm:dir/>
          <dgm:animLvl val="lvl"/>
          <dgm:resizeHandles val="exact"/>
        </dgm:presLayoutVars>
      </dgm:prSet>
      <dgm:spPr/>
    </dgm:pt>
    <dgm:pt modelId="{9BECCD15-E7E6-4793-9531-4D75E7B142D1}" type="pres">
      <dgm:prSet presAssocID="{15A0FC25-55A4-428E-8A21-C9A140929FE5}" presName="linNode" presStyleCnt="0"/>
      <dgm:spPr/>
    </dgm:pt>
    <dgm:pt modelId="{15D2D520-3B98-41AA-B256-4B4692672C6F}" type="pres">
      <dgm:prSet presAssocID="{15A0FC25-55A4-428E-8A21-C9A140929FE5}" presName="parentText" presStyleLbl="node1" presStyleIdx="0" presStyleCnt="1">
        <dgm:presLayoutVars>
          <dgm:chMax val="1"/>
          <dgm:bulletEnabled val="1"/>
        </dgm:presLayoutVars>
      </dgm:prSet>
      <dgm:spPr/>
    </dgm:pt>
    <dgm:pt modelId="{94DCEBDC-FB9D-47E0-A8D6-C08214CA0F4D}" type="pres">
      <dgm:prSet presAssocID="{15A0FC25-55A4-428E-8A21-C9A140929FE5}" presName="descendantText" presStyleLbl="alignAccFollowNode1" presStyleIdx="0" presStyleCnt="1" custScaleY="103784">
        <dgm:presLayoutVars>
          <dgm:bulletEnabled val="1"/>
        </dgm:presLayoutVars>
      </dgm:prSet>
      <dgm:spPr/>
    </dgm:pt>
  </dgm:ptLst>
  <dgm:cxnLst>
    <dgm:cxn modelId="{E454370C-138B-45E5-8D6F-250E1992526F}" type="presOf" srcId="{C00C274D-2565-4F71-A9AF-75A51DCDAECF}" destId="{94DCEBDC-FB9D-47E0-A8D6-C08214CA0F4D}" srcOrd="0" destOrd="1" presId="urn:microsoft.com/office/officeart/2005/8/layout/vList5"/>
    <dgm:cxn modelId="{832EEA2D-1EEA-4CAD-8711-E5C92E49ECA1}" srcId="{15A0FC25-55A4-428E-8A21-C9A140929FE5}" destId="{DA21BA09-5344-4EF8-B481-F8E5B81E115C}" srcOrd="2" destOrd="0" parTransId="{1C7E9848-DFE4-4AB8-9450-257FB10DC507}" sibTransId="{A34ADE89-8A12-4940-8374-5F8876C477BC}"/>
    <dgm:cxn modelId="{BE109840-EACA-427A-9F80-AC694545B05C}" type="presOf" srcId="{DA21BA09-5344-4EF8-B481-F8E5B81E115C}" destId="{94DCEBDC-FB9D-47E0-A8D6-C08214CA0F4D}" srcOrd="0" destOrd="2" presId="urn:microsoft.com/office/officeart/2005/8/layout/vList5"/>
    <dgm:cxn modelId="{EFA13943-E8E2-4E6E-B530-E00FE3771F0A}" type="presOf" srcId="{DD4A810F-E431-495D-9813-42FF6556B01C}" destId="{94DCEBDC-FB9D-47E0-A8D6-C08214CA0F4D}" srcOrd="0" destOrd="0" presId="urn:microsoft.com/office/officeart/2005/8/layout/vList5"/>
    <dgm:cxn modelId="{2C5F9B82-B1B7-44A1-BC80-DB65FB58C003}" type="presOf" srcId="{12E94C75-E84C-4523-8E31-7D662FD5DAFD}" destId="{94DCEBDC-FB9D-47E0-A8D6-C08214CA0F4D}" srcOrd="0" destOrd="3" presId="urn:microsoft.com/office/officeart/2005/8/layout/vList5"/>
    <dgm:cxn modelId="{912995AA-DF1E-4ECE-BF1B-410B55E31770}" type="presOf" srcId="{15A0FC25-55A4-428E-8A21-C9A140929FE5}" destId="{15D2D520-3B98-41AA-B256-4B4692672C6F}" srcOrd="0" destOrd="0" presId="urn:microsoft.com/office/officeart/2005/8/layout/vList5"/>
    <dgm:cxn modelId="{238DB8AC-6AA0-4293-9E8B-DAB4AE4B0349}" type="presOf" srcId="{7FFCC094-1322-4181-A623-778CCEE11419}" destId="{1848678A-9959-44AF-99D2-1F58526DB3F0}" srcOrd="0" destOrd="0" presId="urn:microsoft.com/office/officeart/2005/8/layout/vList5"/>
    <dgm:cxn modelId="{B4A747C2-4AD1-4700-9464-24A9CA84EF10}" srcId="{15A0FC25-55A4-428E-8A21-C9A140929FE5}" destId="{DD4A810F-E431-495D-9813-42FF6556B01C}" srcOrd="0" destOrd="0" parTransId="{B7224B50-7BD9-477C-8FDA-7D35D0AF66B9}" sibTransId="{8AB60FB5-7F92-4B52-9342-34B05752AE8F}"/>
    <dgm:cxn modelId="{6FD2BBC2-0C86-4D30-916B-A3AADABF43DD}" srcId="{15A0FC25-55A4-428E-8A21-C9A140929FE5}" destId="{C00C274D-2565-4F71-A9AF-75A51DCDAECF}" srcOrd="1" destOrd="0" parTransId="{23AB8B1B-9FDD-4A42-8282-14C2D9FE0C0F}" sibTransId="{3084C89D-F3FC-4AB9-9C88-6BCF3A8F73FE}"/>
    <dgm:cxn modelId="{F9388FC4-DBD5-4DB9-8840-BB877DE567E2}" srcId="{7FFCC094-1322-4181-A623-778CCEE11419}" destId="{15A0FC25-55A4-428E-8A21-C9A140929FE5}" srcOrd="0" destOrd="0" parTransId="{B353C91E-1F67-4339-BD13-97171B1CB855}" sibTransId="{B9E6CBAA-86BB-4039-BC4D-DB190A8AFE95}"/>
    <dgm:cxn modelId="{14EA36D4-7C26-4272-9322-362D793055C0}" srcId="{15A0FC25-55A4-428E-8A21-C9A140929FE5}" destId="{12E94C75-E84C-4523-8E31-7D662FD5DAFD}" srcOrd="3" destOrd="0" parTransId="{363C40CF-99EA-45B3-9E56-76EC4410E54F}" sibTransId="{00140C0C-C727-40C7-8C5E-6D6F1574481C}"/>
    <dgm:cxn modelId="{D8236568-199A-4837-BFFB-756DCC1462F5}" type="presParOf" srcId="{1848678A-9959-44AF-99D2-1F58526DB3F0}" destId="{9BECCD15-E7E6-4793-9531-4D75E7B142D1}" srcOrd="0" destOrd="0" presId="urn:microsoft.com/office/officeart/2005/8/layout/vList5"/>
    <dgm:cxn modelId="{5DEDF853-D8DA-46DD-A471-BDD5D0CA5F67}" type="presParOf" srcId="{9BECCD15-E7E6-4793-9531-4D75E7B142D1}" destId="{15D2D520-3B98-41AA-B256-4B4692672C6F}" srcOrd="0" destOrd="0" presId="urn:microsoft.com/office/officeart/2005/8/layout/vList5"/>
    <dgm:cxn modelId="{8F787E3C-2592-4015-8A69-3C7DFB82463B}" type="presParOf" srcId="{9BECCD15-E7E6-4793-9531-4D75E7B142D1}" destId="{94DCEBDC-FB9D-47E0-A8D6-C08214CA0F4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0D71BF-F841-4A3E-8802-FE6794C3FD74}" type="doc">
      <dgm:prSet loTypeId="urn:microsoft.com/office/officeart/2008/layout/VerticalCurvedList" loCatId="list" qsTypeId="urn:microsoft.com/office/officeart/2005/8/quickstyle/3d2" qsCatId="3D" csTypeId="urn:microsoft.com/office/officeart/2005/8/colors/accent3_1" csCatId="accent3" phldr="1"/>
      <dgm:spPr/>
      <dgm:t>
        <a:bodyPr/>
        <a:lstStyle/>
        <a:p>
          <a:endParaRPr lang="en-US"/>
        </a:p>
      </dgm:t>
    </dgm:pt>
    <dgm:pt modelId="{5EAB1B46-396C-4613-9514-02CB945F2226}">
      <dgm:prSet phldrT="[Text]" custT="1"/>
      <dgm:spPr/>
      <dgm:t>
        <a:bodyPr/>
        <a:lstStyle/>
        <a:p>
          <a:r>
            <a:rPr lang="en-US" sz="2400" b="0" i="0" kern="1200" dirty="0">
              <a:solidFill>
                <a:srgbClr val="000000">
                  <a:hueOff val="0"/>
                  <a:satOff val="0"/>
                  <a:lumOff val="0"/>
                  <a:alphaOff val="0"/>
                </a:srgbClr>
              </a:solidFill>
              <a:latin typeface="Bookman Old Style" panose="02050604050505020204" pitchFamily="18" charset="0"/>
              <a:ea typeface="+mn-ea"/>
              <a:cs typeface="+mn-cs"/>
            </a:rPr>
            <a:t>CGST Rule 59(4) has been amended to replace the invoice reporting limit of Rs.2.5 lakhs with Rs.1 lakh w.e.f. 01.08.2024 for inter-state supplies to unregistered persons. </a:t>
          </a:r>
        </a:p>
      </dgm:t>
    </dgm:pt>
    <dgm:pt modelId="{D1A3CBDA-B96D-4105-8EED-BD2F630CD21F}" type="parTrans" cxnId="{8980A691-D6E2-4E2E-BA76-26967A9147AA}">
      <dgm:prSet/>
      <dgm:spPr/>
      <dgm:t>
        <a:bodyPr/>
        <a:lstStyle/>
        <a:p>
          <a:endParaRPr lang="en-US"/>
        </a:p>
      </dgm:t>
    </dgm:pt>
    <dgm:pt modelId="{C26ACC67-66FA-482B-AC3A-85EDC21546B6}" type="sibTrans" cxnId="{8980A691-D6E2-4E2E-BA76-26967A9147AA}">
      <dgm:prSet/>
      <dgm:spPr/>
      <dgm:t>
        <a:bodyPr/>
        <a:lstStyle/>
        <a:p>
          <a:endParaRPr lang="en-US"/>
        </a:p>
      </dgm:t>
    </dgm:pt>
    <dgm:pt modelId="{9A5DA4BB-8E41-4EC2-A0A7-3E09F91F8836}">
      <dgm:prSet phldrT="[Text]" custT="1"/>
      <dgm:spPr>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spcFirstLastPara="0" vert="horz" wrap="square" lIns="1207818" tIns="71120" rIns="71120" bIns="71120" numCol="1" spcCol="1270" anchor="ctr" anchorCtr="0"/>
        <a:lstStyle/>
        <a:p>
          <a:pPr marL="0" lvl="0" indent="0" algn="l" defTabSz="1244600">
            <a:lnSpc>
              <a:spcPct val="90000"/>
            </a:lnSpc>
            <a:spcBef>
              <a:spcPct val="0"/>
            </a:spcBef>
            <a:spcAft>
              <a:spcPct val="35000"/>
            </a:spcAft>
            <a:buNone/>
          </a:pPr>
          <a:r>
            <a:rPr lang="en-US" sz="2400" b="0" i="0" kern="1200" dirty="0">
              <a:solidFill>
                <a:srgbClr val="000000">
                  <a:hueOff val="0"/>
                  <a:satOff val="0"/>
                  <a:lumOff val="0"/>
                  <a:alphaOff val="0"/>
                </a:srgbClr>
              </a:solidFill>
              <a:latin typeface="Bookman Old Style" panose="02050604050505020204" pitchFamily="18" charset="0"/>
              <a:ea typeface="+mn-ea"/>
              <a:cs typeface="+mn-cs"/>
            </a:rPr>
            <a:t>Table 14 &amp; Table 15: Reporting sales through E-commerce operators on which e-commerce operators are liable to collect TCS u/s 52 or liable to pay tax u/s 9(5) of the CGST Act.</a:t>
          </a:r>
        </a:p>
      </dgm:t>
    </dgm:pt>
    <dgm:pt modelId="{EC3485E2-2B81-405C-9DF0-C4AB4795126A}" type="parTrans" cxnId="{86DD2065-F638-446B-B22C-95C47E64C37B}">
      <dgm:prSet/>
      <dgm:spPr/>
      <dgm:t>
        <a:bodyPr/>
        <a:lstStyle/>
        <a:p>
          <a:endParaRPr lang="en-US"/>
        </a:p>
      </dgm:t>
    </dgm:pt>
    <dgm:pt modelId="{D75382EA-93EA-4DBB-9DC7-F0F37EE5CE25}" type="sibTrans" cxnId="{86DD2065-F638-446B-B22C-95C47E64C37B}">
      <dgm:prSet/>
      <dgm:spPr/>
      <dgm:t>
        <a:bodyPr/>
        <a:lstStyle/>
        <a:p>
          <a:endParaRPr lang="en-US"/>
        </a:p>
      </dgm:t>
    </dgm:pt>
    <dgm:pt modelId="{7F101C0E-8DBE-497B-BF51-4703599B9FDF}">
      <dgm:prSet phldrT="[Text]" custT="1"/>
      <dgm:spPr/>
      <dgm:t>
        <a:bodyPr/>
        <a:lstStyle/>
        <a:p>
          <a:r>
            <a:rPr lang="en-US" sz="2400" b="0" i="0" kern="1200" dirty="0">
              <a:solidFill>
                <a:srgbClr val="000000">
                  <a:hueOff val="0"/>
                  <a:satOff val="0"/>
                  <a:lumOff val="0"/>
                  <a:alphaOff val="0"/>
                </a:srgbClr>
              </a:solidFill>
              <a:latin typeface="Bookman Old Style" panose="02050604050505020204" pitchFamily="18" charset="0"/>
              <a:ea typeface="+mn-ea"/>
              <a:cs typeface="+mn-cs"/>
            </a:rPr>
            <a:t>Vide Notification No. 78/2020 – Central Tax dated 15th October, 2020, it is mandatory for the taxpayers to report minimum 4 digits or 6 digits of HSN Code in Table-12 of GSTR-1 on the basis of their Aggregate Annual Turnover (AATO) in the preceding Financial Year.</a:t>
          </a:r>
        </a:p>
        <a:p>
          <a:r>
            <a:rPr lang="en-US" sz="2400" b="0" i="0" kern="1200" dirty="0">
              <a:solidFill>
                <a:srgbClr val="000000">
                  <a:hueOff val="0"/>
                  <a:satOff val="0"/>
                  <a:lumOff val="0"/>
                  <a:alphaOff val="0"/>
                </a:srgbClr>
              </a:solidFill>
              <a:latin typeface="Bookman Old Style" panose="02050604050505020204" pitchFamily="18" charset="0"/>
              <a:ea typeface="+mn-ea"/>
              <a:cs typeface="+mn-cs"/>
            </a:rPr>
            <a:t>Reporting of HSN/SAC code to be with GST Rates </a:t>
          </a:r>
        </a:p>
      </dgm:t>
    </dgm:pt>
    <dgm:pt modelId="{6DA12C00-FB3E-4CBD-BD25-381CD5749A74}" type="parTrans" cxnId="{0B75C7D7-31FB-4EA8-AFC6-3372FE2419A4}">
      <dgm:prSet/>
      <dgm:spPr/>
      <dgm:t>
        <a:bodyPr/>
        <a:lstStyle/>
        <a:p>
          <a:endParaRPr lang="en-US"/>
        </a:p>
      </dgm:t>
    </dgm:pt>
    <dgm:pt modelId="{F924A085-C275-44D9-A5E8-DCC0C7A8DACA}" type="sibTrans" cxnId="{0B75C7D7-31FB-4EA8-AFC6-3372FE2419A4}">
      <dgm:prSet/>
      <dgm:spPr/>
      <dgm:t>
        <a:bodyPr/>
        <a:lstStyle/>
        <a:p>
          <a:endParaRPr lang="en-US"/>
        </a:p>
      </dgm:t>
    </dgm:pt>
    <dgm:pt modelId="{B46DCD9E-C88B-457E-AB36-E60E8EB84073}" type="pres">
      <dgm:prSet presAssocID="{2D0D71BF-F841-4A3E-8802-FE6794C3FD74}" presName="Name0" presStyleCnt="0">
        <dgm:presLayoutVars>
          <dgm:chMax val="7"/>
          <dgm:chPref val="7"/>
          <dgm:dir/>
        </dgm:presLayoutVars>
      </dgm:prSet>
      <dgm:spPr/>
    </dgm:pt>
    <dgm:pt modelId="{162B3855-FF54-4E1D-9868-E272B622B778}" type="pres">
      <dgm:prSet presAssocID="{2D0D71BF-F841-4A3E-8802-FE6794C3FD74}" presName="Name1" presStyleCnt="0"/>
      <dgm:spPr/>
    </dgm:pt>
    <dgm:pt modelId="{B721FA66-5C2A-4787-82D1-A3A724450E65}" type="pres">
      <dgm:prSet presAssocID="{2D0D71BF-F841-4A3E-8802-FE6794C3FD74}" presName="cycle" presStyleCnt="0"/>
      <dgm:spPr/>
    </dgm:pt>
    <dgm:pt modelId="{310203F6-99ED-48FA-A0C6-12CEBCF650AF}" type="pres">
      <dgm:prSet presAssocID="{2D0D71BF-F841-4A3E-8802-FE6794C3FD74}" presName="srcNode" presStyleLbl="node1" presStyleIdx="0" presStyleCnt="3"/>
      <dgm:spPr/>
    </dgm:pt>
    <dgm:pt modelId="{6EC014EE-4A58-46F2-A512-56F1C914F3E1}" type="pres">
      <dgm:prSet presAssocID="{2D0D71BF-F841-4A3E-8802-FE6794C3FD74}" presName="conn" presStyleLbl="parChTrans1D2" presStyleIdx="0" presStyleCnt="1"/>
      <dgm:spPr/>
    </dgm:pt>
    <dgm:pt modelId="{038B9444-48D0-4E50-93B4-B98E16DCA66A}" type="pres">
      <dgm:prSet presAssocID="{2D0D71BF-F841-4A3E-8802-FE6794C3FD74}" presName="extraNode" presStyleLbl="node1" presStyleIdx="0" presStyleCnt="3"/>
      <dgm:spPr/>
    </dgm:pt>
    <dgm:pt modelId="{75C5CDE8-0462-4A02-84B3-BEAB3129AFCC}" type="pres">
      <dgm:prSet presAssocID="{2D0D71BF-F841-4A3E-8802-FE6794C3FD74}" presName="dstNode" presStyleLbl="node1" presStyleIdx="0" presStyleCnt="3"/>
      <dgm:spPr/>
    </dgm:pt>
    <dgm:pt modelId="{A2F0887B-BA10-480A-9E54-777ABCAD3F08}" type="pres">
      <dgm:prSet presAssocID="{5EAB1B46-396C-4613-9514-02CB945F2226}" presName="text_1" presStyleLbl="node1" presStyleIdx="0" presStyleCnt="3">
        <dgm:presLayoutVars>
          <dgm:bulletEnabled val="1"/>
        </dgm:presLayoutVars>
      </dgm:prSet>
      <dgm:spPr/>
    </dgm:pt>
    <dgm:pt modelId="{2CF1047B-106D-4077-BF62-42A0C0F6C305}" type="pres">
      <dgm:prSet presAssocID="{5EAB1B46-396C-4613-9514-02CB945F2226}" presName="accent_1" presStyleCnt="0"/>
      <dgm:spPr/>
    </dgm:pt>
    <dgm:pt modelId="{00FAD08F-7487-404E-AAF9-886299FF42A0}" type="pres">
      <dgm:prSet presAssocID="{5EAB1B46-396C-4613-9514-02CB945F2226}" presName="accentRepeatNode" presStyleLbl="solidFgAcc1" presStyleIdx="0" presStyleCnt="3" custLinFactNeighborY="-2671">
        <dgm:style>
          <a:lnRef idx="2">
            <a:schemeClr val="accent3"/>
          </a:lnRef>
          <a:fillRef idx="1">
            <a:schemeClr val="lt1"/>
          </a:fillRef>
          <a:effectRef idx="0">
            <a:schemeClr val="accent3"/>
          </a:effectRef>
          <a:fontRef idx="minor">
            <a:schemeClr val="dk1"/>
          </a:fontRef>
        </dgm:style>
      </dgm:prSet>
      <dgm:spPr>
        <a:xfrm>
          <a:off x="104994" y="519818"/>
          <a:ext cx="1902075" cy="1902075"/>
        </a:xfrm>
        <a:prstGeom prst="ellipse">
          <a:avLst/>
        </a:prstGeom>
        <a:solidFill>
          <a:srgbClr val="FFFFFF">
            <a:hueOff val="0"/>
            <a:satOff val="0"/>
            <a:lumOff val="0"/>
            <a:alphaOff val="0"/>
          </a:srgb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rgbClr val="FFFFFF"/>
          </a:contourClr>
        </a:sp3d>
      </dgm:spPr>
    </dgm:pt>
    <dgm:pt modelId="{34AFAFDC-DA49-4D43-A01A-353EDA46A025}" type="pres">
      <dgm:prSet presAssocID="{9A5DA4BB-8E41-4EC2-A0A7-3E09F91F8836}" presName="text_2" presStyleLbl="node1" presStyleIdx="1" presStyleCnt="3">
        <dgm:presLayoutVars>
          <dgm:bulletEnabled val="1"/>
        </dgm:presLayoutVars>
      </dgm:prSet>
      <dgm:spPr>
        <a:xfrm>
          <a:off x="1609155" y="3043320"/>
          <a:ext cx="10943517" cy="1521660"/>
        </a:xfrm>
        <a:prstGeom prst="rect">
          <a:avLst/>
        </a:prstGeom>
      </dgm:spPr>
    </dgm:pt>
    <dgm:pt modelId="{65CF4841-76C6-4CA8-8DB5-6F5E6C17DA68}" type="pres">
      <dgm:prSet presAssocID="{9A5DA4BB-8E41-4EC2-A0A7-3E09F91F8836}" presName="accent_2" presStyleCnt="0"/>
      <dgm:spPr/>
    </dgm:pt>
    <dgm:pt modelId="{1516B09C-9153-40D0-A13F-0776141F360C}" type="pres">
      <dgm:prSet presAssocID="{9A5DA4BB-8E41-4EC2-A0A7-3E09F91F8836}" presName="accentRepeatNode" presStyleLbl="solidFgAcc1" presStyleIdx="1" presStyleCnt="3"/>
      <dgm:spPr/>
    </dgm:pt>
    <dgm:pt modelId="{B626E6CB-9890-4A01-9B34-1C22223DF20D}" type="pres">
      <dgm:prSet presAssocID="{7F101C0E-8DBE-497B-BF51-4703599B9FDF}" presName="text_3" presStyleLbl="node1" presStyleIdx="2" presStyleCnt="3" custScaleX="98794" custScaleY="143237">
        <dgm:presLayoutVars>
          <dgm:bulletEnabled val="1"/>
        </dgm:presLayoutVars>
      </dgm:prSet>
      <dgm:spPr/>
    </dgm:pt>
    <dgm:pt modelId="{0604C15C-7423-48C0-9CE0-24A6DCFDCE2D}" type="pres">
      <dgm:prSet presAssocID="{7F101C0E-8DBE-497B-BF51-4703599B9FDF}" presName="accent_3" presStyleCnt="0"/>
      <dgm:spPr/>
    </dgm:pt>
    <dgm:pt modelId="{86B9E05B-85CF-46AA-BBE8-CB89C1DB85E9}" type="pres">
      <dgm:prSet presAssocID="{7F101C0E-8DBE-497B-BF51-4703599B9FDF}" presName="accentRepeatNode" presStyleLbl="solidFgAcc1" presStyleIdx="2" presStyleCnt="3"/>
      <dgm:spPr/>
    </dgm:pt>
  </dgm:ptLst>
  <dgm:cxnLst>
    <dgm:cxn modelId="{2EAFEF01-F482-4E1D-96F1-3845B8CE145A}" type="presOf" srcId="{2D0D71BF-F841-4A3E-8802-FE6794C3FD74}" destId="{B46DCD9E-C88B-457E-AB36-E60E8EB84073}" srcOrd="0" destOrd="0" presId="urn:microsoft.com/office/officeart/2008/layout/VerticalCurvedList"/>
    <dgm:cxn modelId="{86DD2065-F638-446B-B22C-95C47E64C37B}" srcId="{2D0D71BF-F841-4A3E-8802-FE6794C3FD74}" destId="{9A5DA4BB-8E41-4EC2-A0A7-3E09F91F8836}" srcOrd="1" destOrd="0" parTransId="{EC3485E2-2B81-405C-9DF0-C4AB4795126A}" sibTransId="{D75382EA-93EA-4DBB-9DC7-F0F37EE5CE25}"/>
    <dgm:cxn modelId="{8980A691-D6E2-4E2E-BA76-26967A9147AA}" srcId="{2D0D71BF-F841-4A3E-8802-FE6794C3FD74}" destId="{5EAB1B46-396C-4613-9514-02CB945F2226}" srcOrd="0" destOrd="0" parTransId="{D1A3CBDA-B96D-4105-8EED-BD2F630CD21F}" sibTransId="{C26ACC67-66FA-482B-AC3A-85EDC21546B6}"/>
    <dgm:cxn modelId="{F4BD4A9F-A465-4E98-9A9A-AFB8C00D366B}" type="presOf" srcId="{9A5DA4BB-8E41-4EC2-A0A7-3E09F91F8836}" destId="{34AFAFDC-DA49-4D43-A01A-353EDA46A025}" srcOrd="0" destOrd="0" presId="urn:microsoft.com/office/officeart/2008/layout/VerticalCurvedList"/>
    <dgm:cxn modelId="{6CB1DDC5-FFAD-483F-B8C7-39BE13700FDF}" type="presOf" srcId="{C26ACC67-66FA-482B-AC3A-85EDC21546B6}" destId="{6EC014EE-4A58-46F2-A512-56F1C914F3E1}" srcOrd="0" destOrd="0" presId="urn:microsoft.com/office/officeart/2008/layout/VerticalCurvedList"/>
    <dgm:cxn modelId="{816A04CE-B68F-4CF2-AAC1-8C580C917682}" type="presOf" srcId="{5EAB1B46-396C-4613-9514-02CB945F2226}" destId="{A2F0887B-BA10-480A-9E54-777ABCAD3F08}" srcOrd="0" destOrd="0" presId="urn:microsoft.com/office/officeart/2008/layout/VerticalCurvedList"/>
    <dgm:cxn modelId="{0B75C7D7-31FB-4EA8-AFC6-3372FE2419A4}" srcId="{2D0D71BF-F841-4A3E-8802-FE6794C3FD74}" destId="{7F101C0E-8DBE-497B-BF51-4703599B9FDF}" srcOrd="2" destOrd="0" parTransId="{6DA12C00-FB3E-4CBD-BD25-381CD5749A74}" sibTransId="{F924A085-C275-44D9-A5E8-DCC0C7A8DACA}"/>
    <dgm:cxn modelId="{36A2FED8-5F0A-4041-B301-E06E8EE6F578}" type="presOf" srcId="{7F101C0E-8DBE-497B-BF51-4703599B9FDF}" destId="{B626E6CB-9890-4A01-9B34-1C22223DF20D}" srcOrd="0" destOrd="0" presId="urn:microsoft.com/office/officeart/2008/layout/VerticalCurvedList"/>
    <dgm:cxn modelId="{EAEDC46C-373A-42B8-9E4B-A53833567539}" type="presParOf" srcId="{B46DCD9E-C88B-457E-AB36-E60E8EB84073}" destId="{162B3855-FF54-4E1D-9868-E272B622B778}" srcOrd="0" destOrd="0" presId="urn:microsoft.com/office/officeart/2008/layout/VerticalCurvedList"/>
    <dgm:cxn modelId="{774B041D-5142-4FBF-A804-643684DD72C0}" type="presParOf" srcId="{162B3855-FF54-4E1D-9868-E272B622B778}" destId="{B721FA66-5C2A-4787-82D1-A3A724450E65}" srcOrd="0" destOrd="0" presId="urn:microsoft.com/office/officeart/2008/layout/VerticalCurvedList"/>
    <dgm:cxn modelId="{3B866230-05E1-4C83-AA24-B8FD400604D6}" type="presParOf" srcId="{B721FA66-5C2A-4787-82D1-A3A724450E65}" destId="{310203F6-99ED-48FA-A0C6-12CEBCF650AF}" srcOrd="0" destOrd="0" presId="urn:microsoft.com/office/officeart/2008/layout/VerticalCurvedList"/>
    <dgm:cxn modelId="{016929ED-3BDE-4C99-ABE8-3F4135BE9720}" type="presParOf" srcId="{B721FA66-5C2A-4787-82D1-A3A724450E65}" destId="{6EC014EE-4A58-46F2-A512-56F1C914F3E1}" srcOrd="1" destOrd="0" presId="urn:microsoft.com/office/officeart/2008/layout/VerticalCurvedList"/>
    <dgm:cxn modelId="{15BC01A9-DFBA-420C-AFA2-BB084542ACFD}" type="presParOf" srcId="{B721FA66-5C2A-4787-82D1-A3A724450E65}" destId="{038B9444-48D0-4E50-93B4-B98E16DCA66A}" srcOrd="2" destOrd="0" presId="urn:microsoft.com/office/officeart/2008/layout/VerticalCurvedList"/>
    <dgm:cxn modelId="{A33C5149-961F-4E91-9BD9-1A015BDE63DF}" type="presParOf" srcId="{B721FA66-5C2A-4787-82D1-A3A724450E65}" destId="{75C5CDE8-0462-4A02-84B3-BEAB3129AFCC}" srcOrd="3" destOrd="0" presId="urn:microsoft.com/office/officeart/2008/layout/VerticalCurvedList"/>
    <dgm:cxn modelId="{79B67B3F-40BD-42A1-999D-E0F3B88D31A1}" type="presParOf" srcId="{162B3855-FF54-4E1D-9868-E272B622B778}" destId="{A2F0887B-BA10-480A-9E54-777ABCAD3F08}" srcOrd="1" destOrd="0" presId="urn:microsoft.com/office/officeart/2008/layout/VerticalCurvedList"/>
    <dgm:cxn modelId="{9A716AC7-A463-4365-A52A-C2D89DF15723}" type="presParOf" srcId="{162B3855-FF54-4E1D-9868-E272B622B778}" destId="{2CF1047B-106D-4077-BF62-42A0C0F6C305}" srcOrd="2" destOrd="0" presId="urn:microsoft.com/office/officeart/2008/layout/VerticalCurvedList"/>
    <dgm:cxn modelId="{89B92CA0-235A-4198-833A-2A658A8C21E8}" type="presParOf" srcId="{2CF1047B-106D-4077-BF62-42A0C0F6C305}" destId="{00FAD08F-7487-404E-AAF9-886299FF42A0}" srcOrd="0" destOrd="0" presId="urn:microsoft.com/office/officeart/2008/layout/VerticalCurvedList"/>
    <dgm:cxn modelId="{D9BA65E4-1667-40F3-A01A-2965020641F0}" type="presParOf" srcId="{162B3855-FF54-4E1D-9868-E272B622B778}" destId="{34AFAFDC-DA49-4D43-A01A-353EDA46A025}" srcOrd="3" destOrd="0" presId="urn:microsoft.com/office/officeart/2008/layout/VerticalCurvedList"/>
    <dgm:cxn modelId="{26B687C1-DF46-4496-81D0-A466D15223C9}" type="presParOf" srcId="{162B3855-FF54-4E1D-9868-E272B622B778}" destId="{65CF4841-76C6-4CA8-8DB5-6F5E6C17DA68}" srcOrd="4" destOrd="0" presId="urn:microsoft.com/office/officeart/2008/layout/VerticalCurvedList"/>
    <dgm:cxn modelId="{5A712796-0DC2-4F6C-88A6-274F7F667C24}" type="presParOf" srcId="{65CF4841-76C6-4CA8-8DB5-6F5E6C17DA68}" destId="{1516B09C-9153-40D0-A13F-0776141F360C}" srcOrd="0" destOrd="0" presId="urn:microsoft.com/office/officeart/2008/layout/VerticalCurvedList"/>
    <dgm:cxn modelId="{539815A6-E8D0-4C84-AB5F-DB0A15478348}" type="presParOf" srcId="{162B3855-FF54-4E1D-9868-E272B622B778}" destId="{B626E6CB-9890-4A01-9B34-1C22223DF20D}" srcOrd="5" destOrd="0" presId="urn:microsoft.com/office/officeart/2008/layout/VerticalCurvedList"/>
    <dgm:cxn modelId="{4CED745B-46FC-401C-B50D-A953D1755DE3}" type="presParOf" srcId="{162B3855-FF54-4E1D-9868-E272B622B778}" destId="{0604C15C-7423-48C0-9CE0-24A6DCFDCE2D}" srcOrd="6" destOrd="0" presId="urn:microsoft.com/office/officeart/2008/layout/VerticalCurvedList"/>
    <dgm:cxn modelId="{DB4237E2-9F0F-49A8-9B7E-F7A3EEE21566}" type="presParOf" srcId="{0604C15C-7423-48C0-9CE0-24A6DCFDCE2D}" destId="{86B9E05B-85CF-46AA-BBE8-CB89C1DB85E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2419D-1C33-40D1-B1C1-1690F459C45F}">
      <dsp:nvSpPr>
        <dsp:cNvPr id="0" name=""/>
        <dsp:cNvSpPr/>
      </dsp:nvSpPr>
      <dsp:spPr>
        <a:xfrm>
          <a:off x="597122" y="1393"/>
          <a:ext cx="2448105" cy="2325626"/>
        </a:xfrm>
        <a:prstGeom prst="ellipse">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b" anchorCtr="0">
          <a:noAutofit/>
        </a:bodyPr>
        <a:lstStyle/>
        <a:p>
          <a:pPr marL="0" lvl="0" indent="0" algn="ctr" defTabSz="2000250">
            <a:lnSpc>
              <a:spcPct val="90000"/>
            </a:lnSpc>
            <a:spcBef>
              <a:spcPct val="0"/>
            </a:spcBef>
            <a:spcAft>
              <a:spcPct val="35000"/>
            </a:spcAft>
            <a:buNone/>
          </a:pPr>
          <a:r>
            <a:rPr lang="en-US" sz="4500" kern="1200" dirty="0"/>
            <a:t>GSTR 1</a:t>
          </a:r>
        </a:p>
      </dsp:txBody>
      <dsp:txXfrm>
        <a:off x="955639" y="341973"/>
        <a:ext cx="1731071" cy="1644466"/>
      </dsp:txXfrm>
    </dsp:sp>
    <dsp:sp modelId="{72F62B51-D9F5-4B06-9109-28200CB34E2C}">
      <dsp:nvSpPr>
        <dsp:cNvPr id="0" name=""/>
        <dsp:cNvSpPr/>
      </dsp:nvSpPr>
      <dsp:spPr>
        <a:xfrm>
          <a:off x="1111224" y="2525806"/>
          <a:ext cx="1419901" cy="1419901"/>
        </a:xfrm>
        <a:prstGeom prst="mathPlus">
          <a:avLst/>
        </a:prstGeom>
        <a:solidFill>
          <a:schemeClr val="accent3">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1299432" y="3068776"/>
        <a:ext cx="1043485" cy="333961"/>
      </dsp:txXfrm>
    </dsp:sp>
    <dsp:sp modelId="{4A49F375-BF02-41E0-B00D-7E1C3A0B6552}">
      <dsp:nvSpPr>
        <dsp:cNvPr id="0" name=""/>
        <dsp:cNvSpPr/>
      </dsp:nvSpPr>
      <dsp:spPr>
        <a:xfrm>
          <a:off x="597122" y="4144494"/>
          <a:ext cx="2448105" cy="2448105"/>
        </a:xfrm>
        <a:prstGeom prst="ellipse">
          <a:avLst/>
        </a:prstGeom>
        <a:solidFill>
          <a:schemeClr val="accent3">
            <a:shade val="50000"/>
            <a:hueOff val="178371"/>
            <a:satOff val="-2846"/>
            <a:lumOff val="2740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b" anchorCtr="0">
          <a:noAutofit/>
        </a:bodyPr>
        <a:lstStyle/>
        <a:p>
          <a:pPr marL="0" lvl="0" indent="0" algn="ctr" defTabSz="2000250">
            <a:lnSpc>
              <a:spcPct val="90000"/>
            </a:lnSpc>
            <a:spcBef>
              <a:spcPct val="0"/>
            </a:spcBef>
            <a:spcAft>
              <a:spcPct val="35000"/>
            </a:spcAft>
            <a:buNone/>
          </a:pPr>
          <a:r>
            <a:rPr lang="en-US" sz="4500" kern="1200" dirty="0"/>
            <a:t>GSTR 3B</a:t>
          </a:r>
        </a:p>
      </dsp:txBody>
      <dsp:txXfrm>
        <a:off x="955639" y="4503011"/>
        <a:ext cx="1731071" cy="1731071"/>
      </dsp:txXfrm>
    </dsp:sp>
    <dsp:sp modelId="{512F3D13-0339-4D6F-AFDE-892F906EC76C}">
      <dsp:nvSpPr>
        <dsp:cNvPr id="0" name=""/>
        <dsp:cNvSpPr/>
      </dsp:nvSpPr>
      <dsp:spPr>
        <a:xfrm>
          <a:off x="3412444" y="2841649"/>
          <a:ext cx="778497" cy="910695"/>
        </a:xfrm>
        <a:prstGeom prst="rightArrow">
          <a:avLst>
            <a:gd name="adj1" fmla="val 60000"/>
            <a:gd name="adj2" fmla="val 50000"/>
          </a:avLst>
        </a:prstGeom>
        <a:solidFill>
          <a:schemeClr val="accent3">
            <a:shade val="90000"/>
            <a:hueOff val="280340"/>
            <a:satOff val="-6007"/>
            <a:lumOff val="3081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412444" y="3023788"/>
        <a:ext cx="544948" cy="546417"/>
      </dsp:txXfrm>
    </dsp:sp>
    <dsp:sp modelId="{33B62611-40EA-4B1D-AFF3-25FE2DEAF676}">
      <dsp:nvSpPr>
        <dsp:cNvPr id="0" name=""/>
        <dsp:cNvSpPr/>
      </dsp:nvSpPr>
      <dsp:spPr>
        <a:xfrm>
          <a:off x="4514091" y="848891"/>
          <a:ext cx="4896211" cy="4896211"/>
        </a:xfrm>
        <a:prstGeom prst="ellipse">
          <a:avLst/>
        </a:prstGeom>
        <a:solidFill>
          <a:schemeClr val="accent3">
            <a:shade val="50000"/>
            <a:hueOff val="178371"/>
            <a:satOff val="-2846"/>
            <a:lumOff val="2740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latin typeface="Bookman Old Style" panose="02050604050505020204" pitchFamily="18" charset="0"/>
            </a:rPr>
            <a:t>GSTR</a:t>
          </a:r>
        </a:p>
        <a:p>
          <a:pPr marL="0" lvl="0" indent="0" algn="ctr" defTabSz="2889250">
            <a:lnSpc>
              <a:spcPct val="90000"/>
            </a:lnSpc>
            <a:spcBef>
              <a:spcPct val="0"/>
            </a:spcBef>
            <a:spcAft>
              <a:spcPct val="35000"/>
            </a:spcAft>
            <a:buNone/>
          </a:pPr>
          <a:r>
            <a:rPr lang="en-US" sz="6500" kern="1200">
              <a:latin typeface="Bookman Old Style" panose="02050604050505020204" pitchFamily="18" charset="0"/>
            </a:rPr>
            <a:t>Filing</a:t>
          </a:r>
          <a:endParaRPr lang="en-US" sz="6500" kern="1200" dirty="0">
            <a:latin typeface="Bookman Old Style" panose="02050604050505020204" pitchFamily="18" charset="0"/>
          </a:endParaRPr>
        </a:p>
      </dsp:txBody>
      <dsp:txXfrm>
        <a:off x="5231124" y="1565924"/>
        <a:ext cx="3462145" cy="3462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CEBDC-FB9D-47E0-A8D6-C08214CA0F4D}">
      <dsp:nvSpPr>
        <dsp:cNvPr id="0" name=""/>
        <dsp:cNvSpPr/>
      </dsp:nvSpPr>
      <dsp:spPr>
        <a:xfrm rot="5400000">
          <a:off x="5860415" y="-903946"/>
          <a:ext cx="5044521" cy="788957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50000"/>
            </a:lnSpc>
            <a:spcBef>
              <a:spcPct val="0"/>
            </a:spcBef>
            <a:spcAft>
              <a:spcPct val="15000"/>
            </a:spcAft>
            <a:buChar char="•"/>
          </a:pPr>
          <a:r>
            <a:rPr lang="en-US" sz="2400" kern="1200" dirty="0"/>
            <a:t>Applicability: Agg. Turnover exceeding 5 crores</a:t>
          </a:r>
        </a:p>
        <a:p>
          <a:pPr marL="228600" lvl="1" indent="-228600" algn="l" defTabSz="1066800">
            <a:lnSpc>
              <a:spcPct val="150000"/>
            </a:lnSpc>
            <a:spcBef>
              <a:spcPct val="0"/>
            </a:spcBef>
            <a:spcAft>
              <a:spcPct val="15000"/>
            </a:spcAft>
            <a:buChar char="•"/>
          </a:pPr>
          <a:r>
            <a:rPr lang="en-US" sz="2400" kern="1200" dirty="0"/>
            <a:t>Applicability on Tax Invoices: B2B Supplies</a:t>
          </a:r>
        </a:p>
        <a:p>
          <a:pPr marL="228600" lvl="1" indent="-228600" algn="l" defTabSz="1066800">
            <a:lnSpc>
              <a:spcPct val="150000"/>
            </a:lnSpc>
            <a:spcBef>
              <a:spcPct val="0"/>
            </a:spcBef>
            <a:spcAft>
              <a:spcPct val="15000"/>
            </a:spcAft>
            <a:buChar char="•"/>
          </a:pPr>
          <a:r>
            <a:rPr lang="en-US" sz="2400" kern="1200" dirty="0"/>
            <a:t>If Annual Aggregate Turnover (AATO) &gt;= 100 crores, then E- invoice should be generate within 30 days from the date of issue of document. From 1</a:t>
          </a:r>
          <a:r>
            <a:rPr lang="en-US" sz="2400" kern="1200" baseline="30000" dirty="0"/>
            <a:t>st</a:t>
          </a:r>
          <a:r>
            <a:rPr lang="en-US" sz="2400" kern="1200" dirty="0"/>
            <a:t> April, 2025, applicability will be on AATO &gt;= 10 crore.</a:t>
          </a:r>
        </a:p>
        <a:p>
          <a:pPr marL="228600" lvl="1" indent="-228600" algn="l" defTabSz="1066800">
            <a:lnSpc>
              <a:spcPct val="150000"/>
            </a:lnSpc>
            <a:spcBef>
              <a:spcPct val="0"/>
            </a:spcBef>
            <a:spcAft>
              <a:spcPct val="15000"/>
            </a:spcAft>
            <a:buChar char="•"/>
          </a:pPr>
          <a:r>
            <a:rPr lang="en-US" sz="2400" kern="1200" dirty="0"/>
            <a:t>Not applicable: Insurer, banking co., financial institution, GTA etc.</a:t>
          </a:r>
        </a:p>
      </dsp:txBody>
      <dsp:txXfrm rot="-5400000">
        <a:off x="4437888" y="764834"/>
        <a:ext cx="7643324" cy="4552015"/>
      </dsp:txXfrm>
    </dsp:sp>
    <dsp:sp modelId="{15D2D520-3B98-41AA-B256-4B4692672C6F}">
      <dsp:nvSpPr>
        <dsp:cNvPr id="0" name=""/>
        <dsp:cNvSpPr/>
      </dsp:nvSpPr>
      <dsp:spPr>
        <a:xfrm>
          <a:off x="0" y="2969"/>
          <a:ext cx="4437887" cy="607574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4320" tIns="137160" rIns="274320" bIns="137160" numCol="1" spcCol="1270" anchor="ctr" anchorCtr="0">
          <a:noAutofit/>
        </a:bodyPr>
        <a:lstStyle/>
        <a:p>
          <a:pPr marL="0" lvl="0" indent="0" algn="ctr" defTabSz="3200400">
            <a:lnSpc>
              <a:spcPct val="90000"/>
            </a:lnSpc>
            <a:spcBef>
              <a:spcPct val="0"/>
            </a:spcBef>
            <a:spcAft>
              <a:spcPct val="35000"/>
            </a:spcAft>
            <a:buNone/>
          </a:pPr>
          <a:r>
            <a:rPr lang="en-US" sz="7200" b="0" kern="1200" dirty="0">
              <a:solidFill>
                <a:schemeClr val="tx1"/>
              </a:solidFill>
              <a:latin typeface="Baskerville Old Face" panose="02020602080505020303" pitchFamily="18" charset="0"/>
            </a:rPr>
            <a:t>E - Invoicing</a:t>
          </a:r>
        </a:p>
      </dsp:txBody>
      <dsp:txXfrm>
        <a:off x="216640" y="219609"/>
        <a:ext cx="4004607" cy="5642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014EE-4A58-46F2-A512-56F1C914F3E1}">
      <dsp:nvSpPr>
        <dsp:cNvPr id="0" name=""/>
        <dsp:cNvSpPr/>
      </dsp:nvSpPr>
      <dsp:spPr>
        <a:xfrm>
          <a:off x="-8598121" y="-1314027"/>
          <a:ext cx="10236355" cy="10236355"/>
        </a:xfrm>
        <a:prstGeom prst="blockArc">
          <a:avLst>
            <a:gd name="adj1" fmla="val 18900000"/>
            <a:gd name="adj2" fmla="val 2700000"/>
            <a:gd name="adj3" fmla="val 211"/>
          </a:avLst>
        </a:pr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F0887B-BA10-480A-9E54-777ABCAD3F08}">
      <dsp:nvSpPr>
        <dsp:cNvPr id="0" name=""/>
        <dsp:cNvSpPr/>
      </dsp:nvSpPr>
      <dsp:spPr>
        <a:xfrm>
          <a:off x="1056032" y="760830"/>
          <a:ext cx="11496640" cy="1521660"/>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781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rgbClr val="000000">
                  <a:hueOff val="0"/>
                  <a:satOff val="0"/>
                  <a:lumOff val="0"/>
                  <a:alphaOff val="0"/>
                </a:srgbClr>
              </a:solidFill>
              <a:latin typeface="Bookman Old Style" panose="02050604050505020204" pitchFamily="18" charset="0"/>
              <a:ea typeface="+mn-ea"/>
              <a:cs typeface="+mn-cs"/>
            </a:rPr>
            <a:t>CGST Rule 59(4) has been amended to replace the invoice reporting limit of Rs.2.5 lakhs with Rs.1 lakh w.e.f. 01.08.2024 for inter-state supplies to unregistered persons. </a:t>
          </a:r>
        </a:p>
      </dsp:txBody>
      <dsp:txXfrm>
        <a:off x="1056032" y="760830"/>
        <a:ext cx="11496640" cy="1521660"/>
      </dsp:txXfrm>
    </dsp:sp>
    <dsp:sp modelId="{00FAD08F-7487-404E-AAF9-886299FF42A0}">
      <dsp:nvSpPr>
        <dsp:cNvPr id="0" name=""/>
        <dsp:cNvSpPr/>
      </dsp:nvSpPr>
      <dsp:spPr>
        <a:xfrm>
          <a:off x="104994" y="519818"/>
          <a:ext cx="1902075" cy="1902075"/>
        </a:xfrm>
        <a:prstGeom prst="ellipse">
          <a:avLst/>
        </a:prstGeom>
        <a:solidFill>
          <a:srgbClr val="FFFFFF">
            <a:hueOff val="0"/>
            <a:satOff val="0"/>
            <a:lumOff val="0"/>
            <a:alphaOff val="0"/>
          </a:srgb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rgbClr val="FFFFFF"/>
          </a:contourClr>
        </a:sp3d>
      </dsp:spPr>
      <dsp:style>
        <a:lnRef idx="2">
          <a:schemeClr val="accent3"/>
        </a:lnRef>
        <a:fillRef idx="1">
          <a:schemeClr val="lt1"/>
        </a:fillRef>
        <a:effectRef idx="0">
          <a:schemeClr val="accent3"/>
        </a:effectRef>
        <a:fontRef idx="minor">
          <a:schemeClr val="dk1"/>
        </a:fontRef>
      </dsp:style>
    </dsp:sp>
    <dsp:sp modelId="{34AFAFDC-DA49-4D43-A01A-353EDA46A025}">
      <dsp:nvSpPr>
        <dsp:cNvPr id="0" name=""/>
        <dsp:cNvSpPr/>
      </dsp:nvSpPr>
      <dsp:spPr>
        <a:xfrm>
          <a:off x="1609155" y="3043320"/>
          <a:ext cx="10943517" cy="1521660"/>
        </a:xfrm>
        <a:prstGeom prst="rect">
          <a:avLst/>
        </a:prstGeom>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7818" tIns="71120" rIns="71120" bIns="71120" numCol="1" spcCol="1270" anchor="ctr" anchorCtr="0">
          <a:noAutofit/>
        </a:bodyPr>
        <a:lstStyle/>
        <a:p>
          <a:pPr marL="0" lvl="0" indent="0" algn="l" defTabSz="1244600">
            <a:lnSpc>
              <a:spcPct val="90000"/>
            </a:lnSpc>
            <a:spcBef>
              <a:spcPct val="0"/>
            </a:spcBef>
            <a:spcAft>
              <a:spcPct val="35000"/>
            </a:spcAft>
            <a:buNone/>
          </a:pPr>
          <a:r>
            <a:rPr lang="en-US" sz="2400" b="0" i="0" kern="1200" dirty="0">
              <a:solidFill>
                <a:srgbClr val="000000">
                  <a:hueOff val="0"/>
                  <a:satOff val="0"/>
                  <a:lumOff val="0"/>
                  <a:alphaOff val="0"/>
                </a:srgbClr>
              </a:solidFill>
              <a:latin typeface="Bookman Old Style" panose="02050604050505020204" pitchFamily="18" charset="0"/>
              <a:ea typeface="+mn-ea"/>
              <a:cs typeface="+mn-cs"/>
            </a:rPr>
            <a:t>Table 14 &amp; Table 15: Reporting sales through E-commerce operators on which e-commerce operators are liable to collect TCS u/s 52 or liable to pay tax u/s 9(5) of the CGST Act.</a:t>
          </a:r>
        </a:p>
      </dsp:txBody>
      <dsp:txXfrm>
        <a:off x="1609155" y="3043320"/>
        <a:ext cx="10943517" cy="1521660"/>
      </dsp:txXfrm>
    </dsp:sp>
    <dsp:sp modelId="{1516B09C-9153-40D0-A13F-0776141F360C}">
      <dsp:nvSpPr>
        <dsp:cNvPr id="0" name=""/>
        <dsp:cNvSpPr/>
      </dsp:nvSpPr>
      <dsp:spPr>
        <a:xfrm>
          <a:off x="658117" y="2853112"/>
          <a:ext cx="1902075" cy="1902075"/>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626E6CB-9890-4A01-9B34-1C22223DF20D}">
      <dsp:nvSpPr>
        <dsp:cNvPr id="0" name=""/>
        <dsp:cNvSpPr/>
      </dsp:nvSpPr>
      <dsp:spPr>
        <a:xfrm>
          <a:off x="1125356" y="4996849"/>
          <a:ext cx="11357990" cy="2179580"/>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781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rgbClr val="000000">
                  <a:hueOff val="0"/>
                  <a:satOff val="0"/>
                  <a:lumOff val="0"/>
                  <a:alphaOff val="0"/>
                </a:srgbClr>
              </a:solidFill>
              <a:latin typeface="Bookman Old Style" panose="02050604050505020204" pitchFamily="18" charset="0"/>
              <a:ea typeface="+mn-ea"/>
              <a:cs typeface="+mn-cs"/>
            </a:rPr>
            <a:t>Vide Notification No. 78/2020 – Central Tax dated 15th October, 2020, it is mandatory for the taxpayers to report minimum 4 digits or 6 digits of HSN Code in Table-12 of GSTR-1 on the basis of their Aggregate Annual Turnover (AATO) in the preceding Financial Year.</a:t>
          </a:r>
        </a:p>
        <a:p>
          <a:pPr marL="0" lvl="0" indent="0" algn="l" defTabSz="1066800">
            <a:lnSpc>
              <a:spcPct val="90000"/>
            </a:lnSpc>
            <a:spcBef>
              <a:spcPct val="0"/>
            </a:spcBef>
            <a:spcAft>
              <a:spcPct val="35000"/>
            </a:spcAft>
            <a:buNone/>
          </a:pPr>
          <a:r>
            <a:rPr lang="en-US" sz="2400" b="0" i="0" kern="1200" dirty="0">
              <a:solidFill>
                <a:srgbClr val="000000">
                  <a:hueOff val="0"/>
                  <a:satOff val="0"/>
                  <a:lumOff val="0"/>
                  <a:alphaOff val="0"/>
                </a:srgbClr>
              </a:solidFill>
              <a:latin typeface="Bookman Old Style" panose="02050604050505020204" pitchFamily="18" charset="0"/>
              <a:ea typeface="+mn-ea"/>
              <a:cs typeface="+mn-cs"/>
            </a:rPr>
            <a:t>Reporting of HSN/SAC code to be with GST Rates </a:t>
          </a:r>
        </a:p>
      </dsp:txBody>
      <dsp:txXfrm>
        <a:off x="1125356" y="4996849"/>
        <a:ext cx="11357990" cy="2179580"/>
      </dsp:txXfrm>
    </dsp:sp>
    <dsp:sp modelId="{86B9E05B-85CF-46AA-BBE8-CB89C1DB85E9}">
      <dsp:nvSpPr>
        <dsp:cNvPr id="0" name=""/>
        <dsp:cNvSpPr/>
      </dsp:nvSpPr>
      <dsp:spPr>
        <a:xfrm>
          <a:off x="104994" y="5135602"/>
          <a:ext cx="1902075" cy="1902075"/>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587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80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953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9720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814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1488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0265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0821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A903ECC1-7F19-F7ED-6E44-B71D7CDF4315}"/>
            </a:ext>
          </a:extLst>
        </p:cNvPr>
        <p:cNvGrpSpPr/>
        <p:nvPr/>
      </p:nvGrpSpPr>
      <p:grpSpPr>
        <a:xfrm>
          <a:off x="0" y="0"/>
          <a:ext cx="0" cy="0"/>
          <a:chOff x="0" y="0"/>
          <a:chExt cx="0" cy="0"/>
        </a:xfrm>
      </p:grpSpPr>
      <p:sp>
        <p:nvSpPr>
          <p:cNvPr id="140" name="Google Shape;140;gf61357d0c9_1_0:notes">
            <a:extLst>
              <a:ext uri="{FF2B5EF4-FFF2-40B4-BE49-F238E27FC236}">
                <a16:creationId xmlns:a16="http://schemas.microsoft.com/office/drawing/2014/main" id="{4B4E31EC-A814-C688-F7A7-7C4B5463ED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a:extLst>
              <a:ext uri="{FF2B5EF4-FFF2-40B4-BE49-F238E27FC236}">
                <a16:creationId xmlns:a16="http://schemas.microsoft.com/office/drawing/2014/main" id="{ABDC5446-BA0E-DE9E-E7E4-D088CEAD77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151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A903ECC1-7F19-F7ED-6E44-B71D7CDF4315}"/>
            </a:ext>
          </a:extLst>
        </p:cNvPr>
        <p:cNvGrpSpPr/>
        <p:nvPr/>
      </p:nvGrpSpPr>
      <p:grpSpPr>
        <a:xfrm>
          <a:off x="0" y="0"/>
          <a:ext cx="0" cy="0"/>
          <a:chOff x="0" y="0"/>
          <a:chExt cx="0" cy="0"/>
        </a:xfrm>
      </p:grpSpPr>
      <p:sp>
        <p:nvSpPr>
          <p:cNvPr id="140" name="Google Shape;140;gf61357d0c9_1_0:notes">
            <a:extLst>
              <a:ext uri="{FF2B5EF4-FFF2-40B4-BE49-F238E27FC236}">
                <a16:creationId xmlns:a16="http://schemas.microsoft.com/office/drawing/2014/main" id="{4B4E31EC-A814-C688-F7A7-7C4B5463ED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a:extLst>
              <a:ext uri="{FF2B5EF4-FFF2-40B4-BE49-F238E27FC236}">
                <a16:creationId xmlns:a16="http://schemas.microsoft.com/office/drawing/2014/main" id="{ABDC5446-BA0E-DE9E-E7E4-D088CEAD77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099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A903ECC1-7F19-F7ED-6E44-B71D7CDF4315}"/>
            </a:ext>
          </a:extLst>
        </p:cNvPr>
        <p:cNvGrpSpPr/>
        <p:nvPr/>
      </p:nvGrpSpPr>
      <p:grpSpPr>
        <a:xfrm>
          <a:off x="0" y="0"/>
          <a:ext cx="0" cy="0"/>
          <a:chOff x="0" y="0"/>
          <a:chExt cx="0" cy="0"/>
        </a:xfrm>
      </p:grpSpPr>
      <p:sp>
        <p:nvSpPr>
          <p:cNvPr id="140" name="Google Shape;140;gf61357d0c9_1_0:notes">
            <a:extLst>
              <a:ext uri="{FF2B5EF4-FFF2-40B4-BE49-F238E27FC236}">
                <a16:creationId xmlns:a16="http://schemas.microsoft.com/office/drawing/2014/main" id="{4B4E31EC-A814-C688-F7A7-7C4B5463ED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a:extLst>
              <a:ext uri="{FF2B5EF4-FFF2-40B4-BE49-F238E27FC236}">
                <a16:creationId xmlns:a16="http://schemas.microsoft.com/office/drawing/2014/main" id="{ABDC5446-BA0E-DE9E-E7E4-D088CEAD77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324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832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5406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696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931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1061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688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03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952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488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774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063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097280" y="2556511"/>
            <a:ext cx="12435840" cy="176403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194560" y="4663440"/>
            <a:ext cx="10241280" cy="2103120"/>
          </a:xfrm>
          <a:prstGeom prst="rect">
            <a:avLst/>
          </a:prstGeom>
          <a:noFill/>
          <a:ln>
            <a:noFill/>
          </a:ln>
        </p:spPr>
        <p:txBody>
          <a:bodyPr spcFirstLastPara="1" wrap="square" lIns="130600" tIns="65300" rIns="130600" bIns="65300" anchor="t" anchorCtr="0">
            <a:normAutofit/>
          </a:bodyPr>
          <a:lstStyle>
            <a:lvl1pPr lvl="0" algn="ctr">
              <a:spcBef>
                <a:spcPts val="920"/>
              </a:spcBef>
              <a:spcAft>
                <a:spcPts val="0"/>
              </a:spcAft>
              <a:buClr>
                <a:srgbClr val="888888"/>
              </a:buClr>
              <a:buSzPts val="4600"/>
              <a:buNone/>
              <a:defRPr>
                <a:solidFill>
                  <a:srgbClr val="888888"/>
                </a:solidFill>
              </a:defRPr>
            </a:lvl1pPr>
            <a:lvl2pPr lvl="1" algn="ctr">
              <a:spcBef>
                <a:spcPts val="800"/>
              </a:spcBef>
              <a:spcAft>
                <a:spcPts val="0"/>
              </a:spcAft>
              <a:buClr>
                <a:srgbClr val="888888"/>
              </a:buClr>
              <a:buSzPts val="4000"/>
              <a:buNone/>
              <a:defRPr>
                <a:solidFill>
                  <a:srgbClr val="888888"/>
                </a:solidFill>
              </a:defRPr>
            </a:lvl2pPr>
            <a:lvl3pPr lvl="2" algn="ctr">
              <a:spcBef>
                <a:spcPts val="680"/>
              </a:spcBef>
              <a:spcAft>
                <a:spcPts val="0"/>
              </a:spcAft>
              <a:buClr>
                <a:srgbClr val="888888"/>
              </a:buClr>
              <a:buSzPts val="3400"/>
              <a:buNone/>
              <a:defRPr>
                <a:solidFill>
                  <a:srgbClr val="888888"/>
                </a:solidFill>
              </a:defRPr>
            </a:lvl3pPr>
            <a:lvl4pPr lvl="3" algn="ctr">
              <a:spcBef>
                <a:spcPts val="580"/>
              </a:spcBef>
              <a:spcAft>
                <a:spcPts val="0"/>
              </a:spcAft>
              <a:buClr>
                <a:srgbClr val="888888"/>
              </a:buClr>
              <a:buSzPts val="2900"/>
              <a:buNone/>
              <a:defRPr>
                <a:solidFill>
                  <a:srgbClr val="888888"/>
                </a:solidFill>
              </a:defRPr>
            </a:lvl4pPr>
            <a:lvl5pPr lvl="4" algn="ctr">
              <a:spcBef>
                <a:spcPts val="580"/>
              </a:spcBef>
              <a:spcAft>
                <a:spcPts val="0"/>
              </a:spcAft>
              <a:buClr>
                <a:srgbClr val="888888"/>
              </a:buClr>
              <a:buSzPts val="2900"/>
              <a:buNone/>
              <a:defRPr>
                <a:solidFill>
                  <a:srgbClr val="888888"/>
                </a:solidFill>
              </a:defRPr>
            </a:lvl5pPr>
            <a:lvl6pPr lvl="5" algn="ctr">
              <a:spcBef>
                <a:spcPts val="580"/>
              </a:spcBef>
              <a:spcAft>
                <a:spcPts val="0"/>
              </a:spcAft>
              <a:buClr>
                <a:srgbClr val="888888"/>
              </a:buClr>
              <a:buSzPts val="2900"/>
              <a:buNone/>
              <a:defRPr>
                <a:solidFill>
                  <a:srgbClr val="888888"/>
                </a:solidFill>
              </a:defRPr>
            </a:lvl6pPr>
            <a:lvl7pPr lvl="6" algn="ctr">
              <a:spcBef>
                <a:spcPts val="580"/>
              </a:spcBef>
              <a:spcAft>
                <a:spcPts val="0"/>
              </a:spcAft>
              <a:buClr>
                <a:srgbClr val="888888"/>
              </a:buClr>
              <a:buSzPts val="2900"/>
              <a:buNone/>
              <a:defRPr>
                <a:solidFill>
                  <a:srgbClr val="888888"/>
                </a:solidFill>
              </a:defRPr>
            </a:lvl7pPr>
            <a:lvl8pPr lvl="7" algn="ctr">
              <a:spcBef>
                <a:spcPts val="580"/>
              </a:spcBef>
              <a:spcAft>
                <a:spcPts val="0"/>
              </a:spcAft>
              <a:buClr>
                <a:srgbClr val="888888"/>
              </a:buClr>
              <a:buSzPts val="2900"/>
              <a:buNone/>
              <a:defRPr>
                <a:solidFill>
                  <a:srgbClr val="888888"/>
                </a:solidFill>
              </a:defRPr>
            </a:lvl8pPr>
            <a:lvl9pPr lvl="8" algn="ctr">
              <a:spcBef>
                <a:spcPts val="580"/>
              </a:spcBef>
              <a:spcAft>
                <a:spcPts val="0"/>
              </a:spcAft>
              <a:buClr>
                <a:srgbClr val="888888"/>
              </a:buClr>
              <a:buSzPts val="2900"/>
              <a:buNone/>
              <a:defRPr>
                <a:solidFill>
                  <a:srgbClr val="888888"/>
                </a:solidFill>
              </a:defRPr>
            </a:lvl9pPr>
          </a:lstStyle>
          <a:p>
            <a:endParaRPr/>
          </a:p>
        </p:txBody>
      </p:sp>
      <p:sp>
        <p:nvSpPr>
          <p:cNvPr id="14" name="Google Shape;14;p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4599622" y="-1947862"/>
            <a:ext cx="5431156" cy="13167360"/>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5392083" y="1976438"/>
            <a:ext cx="8425816" cy="5265421"/>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4736783" y="-3169601"/>
            <a:ext cx="8425816" cy="15557499"/>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155701" y="5288281"/>
            <a:ext cx="12435840" cy="1634490"/>
          </a:xfrm>
          <a:prstGeom prst="rect">
            <a:avLst/>
          </a:prstGeom>
          <a:noFill/>
          <a:ln>
            <a:noFill/>
          </a:ln>
        </p:spPr>
        <p:txBody>
          <a:bodyPr spcFirstLastPara="1" wrap="square" lIns="130600" tIns="65300" rIns="130600" bIns="65300" anchor="t" anchorCtr="0">
            <a:normAutofit/>
          </a:bodyPr>
          <a:lstStyle>
            <a:lvl1pPr lvl="0" algn="l">
              <a:spcBef>
                <a:spcPts val="0"/>
              </a:spcBef>
              <a:spcAft>
                <a:spcPts val="0"/>
              </a:spcAft>
              <a:buClr>
                <a:schemeClr val="dk1"/>
              </a:buClr>
              <a:buSzPts val="5700"/>
              <a:buFont typeface="Calibri"/>
              <a:buNone/>
              <a:defRPr sz="5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155701" y="3488056"/>
            <a:ext cx="12435840" cy="1800224"/>
          </a:xfrm>
          <a:prstGeom prst="rect">
            <a:avLst/>
          </a:prstGeom>
          <a:noFill/>
          <a:ln>
            <a:noFill/>
          </a:ln>
        </p:spPr>
        <p:txBody>
          <a:bodyPr spcFirstLastPara="1" wrap="square" lIns="130600" tIns="65300" rIns="130600" bIns="65300" anchor="b" anchorCtr="0">
            <a:normAutofit/>
          </a:bodyPr>
          <a:lstStyle>
            <a:lvl1pPr marL="457200" lvl="0" indent="-228600" algn="l">
              <a:spcBef>
                <a:spcPts val="580"/>
              </a:spcBef>
              <a:spcAft>
                <a:spcPts val="0"/>
              </a:spcAft>
              <a:buClr>
                <a:srgbClr val="888888"/>
              </a:buClr>
              <a:buSzPts val="2900"/>
              <a:buNone/>
              <a:defRPr sz="2900">
                <a:solidFill>
                  <a:srgbClr val="888888"/>
                </a:solidFill>
              </a:defRPr>
            </a:lvl1pPr>
            <a:lvl2pPr marL="914400" lvl="1" indent="-228600" algn="l">
              <a:spcBef>
                <a:spcPts val="520"/>
              </a:spcBef>
              <a:spcAft>
                <a:spcPts val="0"/>
              </a:spcAft>
              <a:buClr>
                <a:srgbClr val="888888"/>
              </a:buClr>
              <a:buSzPts val="2600"/>
              <a:buNone/>
              <a:defRPr sz="2600">
                <a:solidFill>
                  <a:srgbClr val="888888"/>
                </a:solidFill>
              </a:defRPr>
            </a:lvl2pPr>
            <a:lvl3pPr marL="1371600" lvl="2" indent="-228600" algn="l">
              <a:spcBef>
                <a:spcPts val="460"/>
              </a:spcBef>
              <a:spcAft>
                <a:spcPts val="0"/>
              </a:spcAft>
              <a:buClr>
                <a:srgbClr val="888888"/>
              </a:buClr>
              <a:buSzPts val="2300"/>
              <a:buNone/>
              <a:defRPr sz="2300">
                <a:solidFill>
                  <a:srgbClr val="888888"/>
                </a:solidFill>
              </a:defRPr>
            </a:lvl3pPr>
            <a:lvl4pPr marL="1828800" lvl="3" indent="-228600" algn="l">
              <a:spcBef>
                <a:spcPts val="400"/>
              </a:spcBef>
              <a:spcAft>
                <a:spcPts val="0"/>
              </a:spcAft>
              <a:buClr>
                <a:srgbClr val="888888"/>
              </a:buClr>
              <a:buSzPts val="2000"/>
              <a:buNone/>
              <a:defRPr sz="2000">
                <a:solidFill>
                  <a:srgbClr val="888888"/>
                </a:solidFill>
              </a:defRPr>
            </a:lvl4pPr>
            <a:lvl5pPr marL="2286000" lvl="4" indent="-228600" algn="l">
              <a:spcBef>
                <a:spcPts val="400"/>
              </a:spcBef>
              <a:spcAft>
                <a:spcPts val="0"/>
              </a:spcAft>
              <a:buClr>
                <a:srgbClr val="888888"/>
              </a:buClr>
              <a:buSzPts val="2000"/>
              <a:buNone/>
              <a:defRPr sz="2000">
                <a:solidFill>
                  <a:srgbClr val="888888"/>
                </a:solidFill>
              </a:defRPr>
            </a:lvl5pPr>
            <a:lvl6pPr marL="2743200" lvl="5" indent="-228600" algn="l">
              <a:spcBef>
                <a:spcPts val="400"/>
              </a:spcBef>
              <a:spcAft>
                <a:spcPts val="0"/>
              </a:spcAft>
              <a:buClr>
                <a:srgbClr val="888888"/>
              </a:buClr>
              <a:buSzPts val="2000"/>
              <a:buNone/>
              <a:defRPr sz="2000">
                <a:solidFill>
                  <a:srgbClr val="888888"/>
                </a:solidFill>
              </a:defRPr>
            </a:lvl6pPr>
            <a:lvl7pPr marL="3200400" lvl="6" indent="-228600" algn="l">
              <a:spcBef>
                <a:spcPts val="400"/>
              </a:spcBef>
              <a:spcAft>
                <a:spcPts val="0"/>
              </a:spcAft>
              <a:buClr>
                <a:srgbClr val="888888"/>
              </a:buClr>
              <a:buSzPts val="2000"/>
              <a:buNone/>
              <a:defRPr sz="2000">
                <a:solidFill>
                  <a:srgbClr val="888888"/>
                </a:solidFill>
              </a:defRPr>
            </a:lvl7pPr>
            <a:lvl8pPr marL="3657600" lvl="7" indent="-228600" algn="l">
              <a:spcBef>
                <a:spcPts val="400"/>
              </a:spcBef>
              <a:spcAft>
                <a:spcPts val="0"/>
              </a:spcAft>
              <a:buClr>
                <a:srgbClr val="888888"/>
              </a:buClr>
              <a:buSzPts val="2000"/>
              <a:buNone/>
              <a:defRPr sz="2000">
                <a:solidFill>
                  <a:srgbClr val="888888"/>
                </a:solidFill>
              </a:defRPr>
            </a:lvl8pPr>
            <a:lvl9pPr marL="4114800" lvl="8" indent="-228600" algn="l">
              <a:spcBef>
                <a:spcPts val="400"/>
              </a:spcBef>
              <a:spcAft>
                <a:spcPts val="0"/>
              </a:spcAft>
              <a:buClr>
                <a:srgbClr val="888888"/>
              </a:buClr>
              <a:buSzPts val="2000"/>
              <a:buNone/>
              <a:defRPr sz="2000">
                <a:solidFill>
                  <a:srgbClr val="888888"/>
                </a:solidFill>
              </a:defRPr>
            </a:lvl9pPr>
          </a:lstStyle>
          <a:p>
            <a:endParaRPr/>
          </a:p>
        </p:txBody>
      </p:sp>
      <p:sp>
        <p:nvSpPr>
          <p:cNvPr id="26" name="Google Shape;26;p4"/>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170941" y="2305050"/>
            <a:ext cx="10411459"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2" name="Google Shape;32;p5"/>
          <p:cNvSpPr txBox="1">
            <a:spLocks noGrp="1"/>
          </p:cNvSpPr>
          <p:nvPr>
            <p:ph type="body" idx="2"/>
          </p:nvPr>
        </p:nvSpPr>
        <p:spPr>
          <a:xfrm>
            <a:off x="11826241" y="2305050"/>
            <a:ext cx="10411461"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3" name="Google Shape;33;p5"/>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6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31520" y="1842136"/>
            <a:ext cx="6464301"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39" name="Google Shape;39;p6"/>
          <p:cNvSpPr txBox="1">
            <a:spLocks noGrp="1"/>
          </p:cNvSpPr>
          <p:nvPr>
            <p:ph type="body" idx="2"/>
          </p:nvPr>
        </p:nvSpPr>
        <p:spPr>
          <a:xfrm>
            <a:off x="731520" y="2609850"/>
            <a:ext cx="6464301"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0" name="Google Shape;40;p6"/>
          <p:cNvSpPr txBox="1">
            <a:spLocks noGrp="1"/>
          </p:cNvSpPr>
          <p:nvPr>
            <p:ph type="body" idx="3"/>
          </p:nvPr>
        </p:nvSpPr>
        <p:spPr>
          <a:xfrm>
            <a:off x="7432041" y="1842136"/>
            <a:ext cx="6466840"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41" name="Google Shape;41;p6"/>
          <p:cNvSpPr txBox="1">
            <a:spLocks noGrp="1"/>
          </p:cNvSpPr>
          <p:nvPr>
            <p:ph type="body" idx="4"/>
          </p:nvPr>
        </p:nvSpPr>
        <p:spPr>
          <a:xfrm>
            <a:off x="7432041" y="2609850"/>
            <a:ext cx="6466840"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2" name="Google Shape;42;p6"/>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31521" y="327660"/>
            <a:ext cx="4813301" cy="1394460"/>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720080" y="327660"/>
            <a:ext cx="8178800" cy="7023736"/>
          </a:xfrm>
          <a:prstGeom prst="rect">
            <a:avLst/>
          </a:prstGeom>
          <a:noFill/>
          <a:ln>
            <a:noFill/>
          </a:ln>
        </p:spPr>
        <p:txBody>
          <a:bodyPr spcFirstLastPara="1" wrap="square" lIns="130600" tIns="65300" rIns="130600" bIns="65300" anchor="t" anchorCtr="0">
            <a:normAutofit/>
          </a:bodyPr>
          <a:lstStyle>
            <a:lvl1pPr marL="457200" lvl="0" indent="-520700" algn="l">
              <a:spcBef>
                <a:spcPts val="920"/>
              </a:spcBef>
              <a:spcAft>
                <a:spcPts val="0"/>
              </a:spcAft>
              <a:buClr>
                <a:schemeClr val="dk1"/>
              </a:buClr>
              <a:buSzPts val="4600"/>
              <a:buChar char="•"/>
              <a:defRPr sz="4600"/>
            </a:lvl1pPr>
            <a:lvl2pPr marL="914400" lvl="1" indent="-482600" algn="l">
              <a:spcBef>
                <a:spcPts val="800"/>
              </a:spcBef>
              <a:spcAft>
                <a:spcPts val="0"/>
              </a:spcAft>
              <a:buClr>
                <a:schemeClr val="dk1"/>
              </a:buClr>
              <a:buSzPts val="4000"/>
              <a:buChar char="–"/>
              <a:defRPr sz="4000"/>
            </a:lvl2pPr>
            <a:lvl3pPr marL="1371600" lvl="2" indent="-444500" algn="l">
              <a:spcBef>
                <a:spcPts val="680"/>
              </a:spcBef>
              <a:spcAft>
                <a:spcPts val="0"/>
              </a:spcAft>
              <a:buClr>
                <a:schemeClr val="dk1"/>
              </a:buClr>
              <a:buSzPts val="3400"/>
              <a:buChar char="•"/>
              <a:defRPr sz="3400"/>
            </a:lvl3pPr>
            <a:lvl4pPr marL="1828800" lvl="3" indent="-412750" algn="l">
              <a:spcBef>
                <a:spcPts val="580"/>
              </a:spcBef>
              <a:spcAft>
                <a:spcPts val="0"/>
              </a:spcAft>
              <a:buClr>
                <a:schemeClr val="dk1"/>
              </a:buClr>
              <a:buSzPts val="2900"/>
              <a:buChar char="–"/>
              <a:defRPr sz="2900"/>
            </a:lvl4pPr>
            <a:lvl5pPr marL="2286000" lvl="4" indent="-412750" algn="l">
              <a:spcBef>
                <a:spcPts val="580"/>
              </a:spcBef>
              <a:spcAft>
                <a:spcPts val="0"/>
              </a:spcAft>
              <a:buClr>
                <a:schemeClr val="dk1"/>
              </a:buClr>
              <a:buSzPts val="2900"/>
              <a:buChar char="»"/>
              <a:defRPr sz="2900"/>
            </a:lvl5pPr>
            <a:lvl6pPr marL="2743200" lvl="5" indent="-412750" algn="l">
              <a:spcBef>
                <a:spcPts val="580"/>
              </a:spcBef>
              <a:spcAft>
                <a:spcPts val="0"/>
              </a:spcAft>
              <a:buClr>
                <a:schemeClr val="dk1"/>
              </a:buClr>
              <a:buSzPts val="2900"/>
              <a:buChar char="•"/>
              <a:defRPr sz="2900"/>
            </a:lvl6pPr>
            <a:lvl7pPr marL="3200400" lvl="6" indent="-412750" algn="l">
              <a:spcBef>
                <a:spcPts val="580"/>
              </a:spcBef>
              <a:spcAft>
                <a:spcPts val="0"/>
              </a:spcAft>
              <a:buClr>
                <a:schemeClr val="dk1"/>
              </a:buClr>
              <a:buSzPts val="2900"/>
              <a:buChar char="•"/>
              <a:defRPr sz="2900"/>
            </a:lvl7pPr>
            <a:lvl8pPr marL="3657600" lvl="7" indent="-412750" algn="l">
              <a:spcBef>
                <a:spcPts val="580"/>
              </a:spcBef>
              <a:spcAft>
                <a:spcPts val="0"/>
              </a:spcAft>
              <a:buClr>
                <a:schemeClr val="dk1"/>
              </a:buClr>
              <a:buSzPts val="2900"/>
              <a:buChar char="•"/>
              <a:defRPr sz="2900"/>
            </a:lvl8pPr>
            <a:lvl9pPr marL="4114800" lvl="8" indent="-412750" algn="l">
              <a:spcBef>
                <a:spcPts val="580"/>
              </a:spcBef>
              <a:spcAft>
                <a:spcPts val="0"/>
              </a:spcAft>
              <a:buClr>
                <a:schemeClr val="dk1"/>
              </a:buClr>
              <a:buSzPts val="2900"/>
              <a:buChar char="•"/>
              <a:defRPr sz="2900"/>
            </a:lvl9pPr>
          </a:lstStyle>
          <a:p>
            <a:endParaRPr/>
          </a:p>
        </p:txBody>
      </p:sp>
      <p:sp>
        <p:nvSpPr>
          <p:cNvPr id="57" name="Google Shape;57;p9"/>
          <p:cNvSpPr txBox="1">
            <a:spLocks noGrp="1"/>
          </p:cNvSpPr>
          <p:nvPr>
            <p:ph type="body" idx="2"/>
          </p:nvPr>
        </p:nvSpPr>
        <p:spPr>
          <a:xfrm>
            <a:off x="731521" y="1722120"/>
            <a:ext cx="4813301" cy="5629276"/>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58" name="Google Shape;58;p9"/>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867661" y="5760720"/>
            <a:ext cx="8778240" cy="680086"/>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2867661" y="735330"/>
            <a:ext cx="8778240" cy="4937760"/>
          </a:xfrm>
          <a:prstGeom prst="rect">
            <a:avLst/>
          </a:prstGeom>
          <a:noFill/>
          <a:ln>
            <a:noFill/>
          </a:ln>
        </p:spPr>
      </p:sp>
      <p:sp>
        <p:nvSpPr>
          <p:cNvPr id="64" name="Google Shape;64;p10"/>
          <p:cNvSpPr txBox="1">
            <a:spLocks noGrp="1"/>
          </p:cNvSpPr>
          <p:nvPr>
            <p:ph type="body" idx="1"/>
          </p:nvPr>
        </p:nvSpPr>
        <p:spPr>
          <a:xfrm>
            <a:off x="2867661" y="6440806"/>
            <a:ext cx="8778240" cy="965834"/>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65" name="Google Shape;65;p10"/>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marR="0" lvl="0" algn="ctr" rtl="0">
              <a:spcBef>
                <a:spcPts val="0"/>
              </a:spcBef>
              <a:spcAft>
                <a:spcPts val="0"/>
              </a:spcAft>
              <a:buClr>
                <a:schemeClr val="dk1"/>
              </a:buClr>
              <a:buSzPts val="6300"/>
              <a:buFont typeface="Calibri"/>
              <a:buNone/>
              <a:defRPr sz="6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marR="0" lvl="0" indent="-520700" algn="l" rtl="0">
              <a:spcBef>
                <a:spcPts val="92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marR="0" lvl="0" algn="l"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marR="0" lvl="0" algn="ctr"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marR="0" lvl="0" indent="0" algn="r" rtl="0">
              <a:spcBef>
                <a:spcPts val="0"/>
              </a:spcBef>
              <a:buNone/>
              <a:defRPr sz="1700" b="0" i="0" u="none" strike="noStrike" cap="none">
                <a:solidFill>
                  <a:srgbClr val="888888"/>
                </a:solidFill>
                <a:latin typeface="Calibri"/>
                <a:ea typeface="Calibri"/>
                <a:cs typeface="Calibri"/>
                <a:sym typeface="Calibri"/>
              </a:defRPr>
            </a:lvl1pPr>
            <a:lvl2pPr marL="0" marR="0" lvl="1" indent="0" algn="r" rtl="0">
              <a:spcBef>
                <a:spcPts val="0"/>
              </a:spcBef>
              <a:buNone/>
              <a:defRPr sz="1700" b="0" i="0" u="none" strike="noStrike" cap="none">
                <a:solidFill>
                  <a:srgbClr val="888888"/>
                </a:solidFill>
                <a:latin typeface="Calibri"/>
                <a:ea typeface="Calibri"/>
                <a:cs typeface="Calibri"/>
                <a:sym typeface="Calibri"/>
              </a:defRPr>
            </a:lvl2pPr>
            <a:lvl3pPr marL="0" marR="0" lvl="2" indent="0" algn="r" rtl="0">
              <a:spcBef>
                <a:spcPts val="0"/>
              </a:spcBef>
              <a:buNone/>
              <a:defRPr sz="1700" b="0" i="0" u="none" strike="noStrike" cap="none">
                <a:solidFill>
                  <a:srgbClr val="888888"/>
                </a:solidFill>
                <a:latin typeface="Calibri"/>
                <a:ea typeface="Calibri"/>
                <a:cs typeface="Calibri"/>
                <a:sym typeface="Calibri"/>
              </a:defRPr>
            </a:lvl3pPr>
            <a:lvl4pPr marL="0" marR="0" lvl="3" indent="0" algn="r" rtl="0">
              <a:spcBef>
                <a:spcPts val="0"/>
              </a:spcBef>
              <a:buNone/>
              <a:defRPr sz="1700" b="0" i="0" u="none" strike="noStrike" cap="none">
                <a:solidFill>
                  <a:srgbClr val="888888"/>
                </a:solidFill>
                <a:latin typeface="Calibri"/>
                <a:ea typeface="Calibri"/>
                <a:cs typeface="Calibri"/>
                <a:sym typeface="Calibri"/>
              </a:defRPr>
            </a:lvl4pPr>
            <a:lvl5pPr marL="0" marR="0" lvl="4" indent="0" algn="r" rtl="0">
              <a:spcBef>
                <a:spcPts val="0"/>
              </a:spcBef>
              <a:buNone/>
              <a:defRPr sz="1700" b="0" i="0" u="none" strike="noStrike" cap="none">
                <a:solidFill>
                  <a:srgbClr val="888888"/>
                </a:solidFill>
                <a:latin typeface="Calibri"/>
                <a:ea typeface="Calibri"/>
                <a:cs typeface="Calibri"/>
                <a:sym typeface="Calibri"/>
              </a:defRPr>
            </a:lvl5pPr>
            <a:lvl6pPr marL="0" marR="0" lvl="5" indent="0" algn="r" rtl="0">
              <a:spcBef>
                <a:spcPts val="0"/>
              </a:spcBef>
              <a:buNone/>
              <a:defRPr sz="1700" b="0" i="0" u="none" strike="noStrike" cap="none">
                <a:solidFill>
                  <a:srgbClr val="888888"/>
                </a:solidFill>
                <a:latin typeface="Calibri"/>
                <a:ea typeface="Calibri"/>
                <a:cs typeface="Calibri"/>
                <a:sym typeface="Calibri"/>
              </a:defRPr>
            </a:lvl6pPr>
            <a:lvl7pPr marL="0" marR="0" lvl="6" indent="0" algn="r" rtl="0">
              <a:spcBef>
                <a:spcPts val="0"/>
              </a:spcBef>
              <a:buNone/>
              <a:defRPr sz="1700" b="0" i="0" u="none" strike="noStrike" cap="none">
                <a:solidFill>
                  <a:srgbClr val="888888"/>
                </a:solidFill>
                <a:latin typeface="Calibri"/>
                <a:ea typeface="Calibri"/>
                <a:cs typeface="Calibri"/>
                <a:sym typeface="Calibri"/>
              </a:defRPr>
            </a:lvl7pPr>
            <a:lvl8pPr marL="0" marR="0" lvl="7" indent="0" algn="r" rtl="0">
              <a:spcBef>
                <a:spcPts val="0"/>
              </a:spcBef>
              <a:buNone/>
              <a:defRPr sz="1700" b="0" i="0" u="none" strike="noStrike" cap="none">
                <a:solidFill>
                  <a:srgbClr val="888888"/>
                </a:solidFill>
                <a:latin typeface="Calibri"/>
                <a:ea typeface="Calibri"/>
                <a:cs typeface="Calibri"/>
                <a:sym typeface="Calibri"/>
              </a:defRPr>
            </a:lvl8pPr>
            <a:lvl9pPr marL="0" marR="0" lvl="8" indent="0" algn="r" rtl="0">
              <a:spcBef>
                <a:spcPts val="0"/>
              </a:spcBef>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pic>
        <p:nvPicPr>
          <p:cNvPr id="85" name="Google Shape;85;p13" descr="D:\Anuradha 2018\2021\Verendra Kalra &amp; Co\Presentation Slides\JPG\Presentation Slides-01.jpg"/>
          <p:cNvPicPr preferRelativeResize="0"/>
          <p:nvPr/>
        </p:nvPicPr>
        <p:blipFill rotWithShape="1">
          <a:blip r:embed="rId3">
            <a:alphaModFix/>
          </a:blip>
          <a:srcRect/>
          <a:stretch/>
        </p:blipFill>
        <p:spPr>
          <a:xfrm>
            <a:off x="0" y="0"/>
            <a:ext cx="14630399" cy="8229600"/>
          </a:xfrm>
          <a:prstGeom prst="rect">
            <a:avLst/>
          </a:prstGeom>
          <a:noFill/>
          <a:ln>
            <a:noFill/>
          </a:ln>
        </p:spPr>
      </p:pic>
      <p:pic>
        <p:nvPicPr>
          <p:cNvPr id="86" name="Google Shape;86;p13" descr="D:\Anuradha 2018\2021\Verendra Kalra &amp; Co\FINAL LOGO\VK&amp;CO\PNG\Verendra Kalra &amp; Co Logo-01.png"/>
          <p:cNvPicPr preferRelativeResize="0"/>
          <p:nvPr/>
        </p:nvPicPr>
        <p:blipFill rotWithShape="1">
          <a:blip r:embed="rId4">
            <a:alphaModFix/>
          </a:blip>
          <a:srcRect/>
          <a:stretch/>
        </p:blipFill>
        <p:spPr>
          <a:xfrm>
            <a:off x="11864316" y="304800"/>
            <a:ext cx="2385084" cy="990600"/>
          </a:xfrm>
          <a:prstGeom prst="rect">
            <a:avLst/>
          </a:prstGeom>
          <a:noFill/>
          <a:ln>
            <a:noFill/>
          </a:ln>
        </p:spPr>
      </p:pic>
      <p:sp>
        <p:nvSpPr>
          <p:cNvPr id="87" name="Google Shape;87;p13"/>
          <p:cNvSpPr txBox="1"/>
          <p:nvPr/>
        </p:nvSpPr>
        <p:spPr>
          <a:xfrm>
            <a:off x="2057400" y="2133600"/>
            <a:ext cx="7681911" cy="21851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800" b="1" i="0" u="none" strike="noStrike" cap="none" dirty="0">
                <a:solidFill>
                  <a:schemeClr val="lt1"/>
                </a:solidFill>
                <a:latin typeface="Roboto"/>
                <a:ea typeface="Roboto"/>
                <a:cs typeface="Roboto"/>
                <a:sym typeface="Roboto"/>
              </a:rPr>
              <a:t>GST Compliances &amp; Recent Updates</a:t>
            </a:r>
            <a:endParaRPr lang="en-US" sz="6800" b="1" dirty="0">
              <a:solidFill>
                <a:schemeClr val="lt1"/>
              </a:solidFill>
              <a:latin typeface="Roboto"/>
              <a:ea typeface="Roboto"/>
              <a:cs typeface="Roboto"/>
              <a:sym typeface="Roboto"/>
            </a:endParaRPr>
          </a:p>
        </p:txBody>
      </p:sp>
      <p:sp>
        <p:nvSpPr>
          <p:cNvPr id="88" name="Google Shape;88;p13"/>
          <p:cNvSpPr/>
          <p:nvPr/>
        </p:nvSpPr>
        <p:spPr>
          <a:xfrm>
            <a:off x="2209800" y="4572000"/>
            <a:ext cx="7391400"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89" name="Google Shape;89;p13"/>
          <p:cNvSpPr txBox="1"/>
          <p:nvPr/>
        </p:nvSpPr>
        <p:spPr>
          <a:xfrm>
            <a:off x="2133599" y="4953000"/>
            <a:ext cx="3266739"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November 9, 2024</a:t>
            </a:r>
            <a:endParaRPr sz="2500" b="1" dirty="0">
              <a:solidFill>
                <a:schemeClr val="lt1"/>
              </a:solidFill>
              <a:latin typeface="Roboto"/>
              <a:ea typeface="Roboto"/>
              <a:cs typeface="Roboto"/>
              <a:sym typeface="Roboto"/>
            </a:endParaRPr>
          </a:p>
        </p:txBody>
      </p:sp>
      <p:sp>
        <p:nvSpPr>
          <p:cNvPr id="2" name="Google Shape;89;p13">
            <a:extLst>
              <a:ext uri="{FF2B5EF4-FFF2-40B4-BE49-F238E27FC236}">
                <a16:creationId xmlns:a16="http://schemas.microsoft.com/office/drawing/2014/main" id="{EC7A4BEF-7D17-2749-A71E-BD946814E760}"/>
              </a:ext>
            </a:extLst>
          </p:cNvPr>
          <p:cNvSpPr txBox="1"/>
          <p:nvPr/>
        </p:nvSpPr>
        <p:spPr>
          <a:xfrm>
            <a:off x="2133599" y="5801161"/>
            <a:ext cx="7924801"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PRESENTED BY: Raman Juyal &amp; Somya Gupta</a:t>
            </a:r>
            <a:endParaRPr sz="2500" b="1" dirty="0">
              <a:solidFill>
                <a:schemeClr val="lt1"/>
              </a:solidFill>
              <a:latin typeface="Roboto"/>
              <a:ea typeface="Roboto"/>
              <a:cs typeface="Roboto"/>
              <a:sym typeface="Roboto"/>
            </a:endParaRPr>
          </a:p>
        </p:txBody>
      </p:sp>
      <p:sp>
        <p:nvSpPr>
          <p:cNvPr id="3" name="Google Shape;89;p13">
            <a:extLst>
              <a:ext uri="{FF2B5EF4-FFF2-40B4-BE49-F238E27FC236}">
                <a16:creationId xmlns:a16="http://schemas.microsoft.com/office/drawing/2014/main" id="{9FF857D2-359F-09ED-2AB7-5F46B8E8FA77}"/>
              </a:ext>
            </a:extLst>
          </p:cNvPr>
          <p:cNvSpPr txBox="1"/>
          <p:nvPr/>
        </p:nvSpPr>
        <p:spPr>
          <a:xfrm>
            <a:off x="2166768" y="6293514"/>
            <a:ext cx="4847218"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MENTORED BY: Verendra Kalra</a:t>
            </a:r>
            <a:endParaRPr sz="2500" b="1" dirty="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200" y="309036"/>
            <a:ext cx="1040635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585852"/>
                </a:solidFill>
                <a:latin typeface="Baskerville Old Face" panose="02020602080505020303" pitchFamily="18" charset="0"/>
                <a:ea typeface="Roboto"/>
                <a:cs typeface="Roboto"/>
                <a:sym typeface="Roboto"/>
              </a:rPr>
              <a:t>GSTR – 2B</a:t>
            </a:r>
            <a:endParaRPr sz="4800" b="1" dirty="0">
              <a:solidFill>
                <a:srgbClr val="585852"/>
              </a:solidFill>
              <a:latin typeface="Baskerville Old Face" panose="02020602080505020303" pitchFamily="18" charset="0"/>
              <a:ea typeface="Roboto"/>
              <a:cs typeface="Roboto"/>
              <a:sym typeface="Roboto"/>
            </a:endParaRPr>
          </a:p>
        </p:txBody>
      </p:sp>
      <p:sp>
        <p:nvSpPr>
          <p:cNvPr id="147" name="Google Shape;147;p17"/>
          <p:cNvSpPr/>
          <p:nvPr/>
        </p:nvSpPr>
        <p:spPr>
          <a:xfrm flipV="1">
            <a:off x="950034" y="1046488"/>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Rectangle: Diagonal Corners Rounded 1">
            <a:extLst>
              <a:ext uri="{FF2B5EF4-FFF2-40B4-BE49-F238E27FC236}">
                <a16:creationId xmlns:a16="http://schemas.microsoft.com/office/drawing/2014/main" id="{EC219297-B74E-FF03-B0F0-38B4AA93D2B5}"/>
              </a:ext>
            </a:extLst>
          </p:cNvPr>
          <p:cNvSpPr/>
          <p:nvPr/>
        </p:nvSpPr>
        <p:spPr>
          <a:xfrm>
            <a:off x="684398" y="1257676"/>
            <a:ext cx="13148733" cy="6662888"/>
          </a:xfrm>
          <a:prstGeom prst="round2Diag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marL="342900" indent="-342900">
              <a:lnSpc>
                <a:spcPct val="150000"/>
              </a:lnSpc>
              <a:buFont typeface="Wingdings" panose="05000000000000000000" pitchFamily="2" charset="2"/>
              <a:buChar char="Ø"/>
            </a:pPr>
            <a:r>
              <a:rPr lang="en-US" sz="2400" dirty="0">
                <a:latin typeface="Bookman Old Style" panose="02050604050505020204" pitchFamily="18" charset="0"/>
              </a:rPr>
              <a:t>GSTR-2B provides eligible and ineligible Input Tax Credit (ITC) for each month.</a:t>
            </a:r>
          </a:p>
          <a:p>
            <a:pPr marL="342900" indent="-342900">
              <a:lnSpc>
                <a:spcPct val="150000"/>
              </a:lnSpc>
              <a:buFont typeface="Wingdings" panose="05000000000000000000" pitchFamily="2" charset="2"/>
              <a:buChar char="Ø"/>
            </a:pPr>
            <a:r>
              <a:rPr lang="en-US" sz="2400" dirty="0">
                <a:latin typeface="Bookman Old Style" panose="02050604050505020204" pitchFamily="18" charset="0"/>
              </a:rPr>
              <a:t>Every recipient can generate it on the basis of the GSTR-1 furnished by their suppliers.</a:t>
            </a:r>
          </a:p>
          <a:p>
            <a:pPr marL="342900" indent="-342900">
              <a:lnSpc>
                <a:spcPct val="150000"/>
              </a:lnSpc>
              <a:buFont typeface="Wingdings" panose="05000000000000000000" pitchFamily="2" charset="2"/>
              <a:buChar char="Ø"/>
            </a:pPr>
            <a:r>
              <a:rPr lang="en-US" sz="2400" dirty="0">
                <a:latin typeface="Bookman Old Style" panose="02050604050505020204" pitchFamily="18" charset="0"/>
              </a:rPr>
              <a:t>The data in GSTR-2B is reported in a manner that allows taxpayers to conveniently reconcile ITC with their own books of accounts and records. </a:t>
            </a:r>
          </a:p>
          <a:p>
            <a:pPr marL="342900" indent="-342900">
              <a:lnSpc>
                <a:spcPct val="150000"/>
              </a:lnSpc>
              <a:buFont typeface="Wingdings" panose="05000000000000000000" pitchFamily="2" charset="2"/>
              <a:buChar char="Ø"/>
            </a:pPr>
            <a:r>
              <a:rPr lang="en-US" sz="2400" dirty="0">
                <a:latin typeface="Bookman Old Style" panose="02050604050505020204" pitchFamily="18" charset="0"/>
              </a:rPr>
              <a:t>Rule 36(4): No input tax credit shall be availed by a registered person, unless- </a:t>
            </a:r>
          </a:p>
          <a:p>
            <a:pPr marL="457200" indent="-457200">
              <a:lnSpc>
                <a:spcPct val="150000"/>
              </a:lnSpc>
              <a:buAutoNum type="alphaLcParenBoth"/>
            </a:pPr>
            <a:r>
              <a:rPr lang="en-US" sz="2400" dirty="0">
                <a:latin typeface="Bookman Old Style" panose="02050604050505020204" pitchFamily="18" charset="0"/>
              </a:rPr>
              <a:t>The supplier has furnished the invoice or debit note details in FORM GSTR-1 [or as amended in FORM GSTR-1A, if applicable] or via the invoice furnishing facility.</a:t>
            </a:r>
          </a:p>
          <a:p>
            <a:pPr marL="457200" indent="-457200">
              <a:lnSpc>
                <a:spcPct val="150000"/>
              </a:lnSpc>
              <a:buAutoNum type="alphaLcParenBoth"/>
            </a:pPr>
            <a:r>
              <a:rPr lang="en-US" sz="2400" dirty="0">
                <a:latin typeface="Bookman Old Style" panose="02050604050505020204" pitchFamily="18" charset="0"/>
              </a:rPr>
              <a:t>the details of [input tax credit in respect of] such invoices or debit notes have been communicated to the registered person in FORM GSTR-2B.</a:t>
            </a:r>
          </a:p>
        </p:txBody>
      </p:sp>
    </p:spTree>
    <p:extLst>
      <p:ext uri="{BB962C8B-B14F-4D97-AF65-F5344CB8AC3E}">
        <p14:creationId xmlns:p14="http://schemas.microsoft.com/office/powerpoint/2010/main" val="472051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4" name="Scroll: Horizontal 3">
            <a:extLst>
              <a:ext uri="{FF2B5EF4-FFF2-40B4-BE49-F238E27FC236}">
                <a16:creationId xmlns:a16="http://schemas.microsoft.com/office/drawing/2014/main" id="{30088EE1-2294-BFB0-DD02-258FE53B27A3}"/>
              </a:ext>
            </a:extLst>
          </p:cNvPr>
          <p:cNvSpPr/>
          <p:nvPr/>
        </p:nvSpPr>
        <p:spPr>
          <a:xfrm>
            <a:off x="2234138" y="47246"/>
            <a:ext cx="10676467" cy="1642533"/>
          </a:xfrm>
          <a:prstGeom prst="horizont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4800" dirty="0">
                <a:latin typeface="Baskerville Old Face" panose="02020602080505020303" pitchFamily="18" charset="0"/>
              </a:rPr>
              <a:t>Invoice Management System (IMS)</a:t>
            </a:r>
            <a:endParaRPr lang="en-US" dirty="0">
              <a:latin typeface="Baskerville Old Face" panose="02020602080505020303" pitchFamily="18" charset="0"/>
            </a:endParaRPr>
          </a:p>
        </p:txBody>
      </p:sp>
      <p:sp>
        <p:nvSpPr>
          <p:cNvPr id="6" name="Flowchart: Alternate Process 5">
            <a:extLst>
              <a:ext uri="{FF2B5EF4-FFF2-40B4-BE49-F238E27FC236}">
                <a16:creationId xmlns:a16="http://schemas.microsoft.com/office/drawing/2014/main" id="{E6FD0F59-0A46-7EEB-3C01-4323DB7C3A2E}"/>
              </a:ext>
            </a:extLst>
          </p:cNvPr>
          <p:cNvSpPr/>
          <p:nvPr/>
        </p:nvSpPr>
        <p:spPr>
          <a:xfrm>
            <a:off x="1140879" y="1737024"/>
            <a:ext cx="12862987" cy="6263975"/>
          </a:xfrm>
          <a:prstGeom prst="flowChartAlternateProcess">
            <a:avLst/>
          </a:prstGeom>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rtlCol="0" anchor="ctr"/>
          <a:lstStyle/>
          <a:p>
            <a:pPr marL="285750" indent="-285750">
              <a:lnSpc>
                <a:spcPct val="150000"/>
              </a:lnSpc>
              <a:buFont typeface="Wingdings" panose="05000000000000000000" pitchFamily="2" charset="2"/>
              <a:buChar char="ü"/>
            </a:pPr>
            <a:r>
              <a:rPr lang="en-US" sz="2200" i="0" dirty="0">
                <a:latin typeface="Bookman Old Style" panose="02050604050505020204" pitchFamily="18" charset="0"/>
              </a:rPr>
              <a:t>Invoice Management System (IMS) is made available to taxpayers from 14th Oct, 2024.</a:t>
            </a:r>
            <a:endParaRPr lang="en-US" sz="2200" dirty="0">
              <a:latin typeface="Bookman Old Style" panose="02050604050505020204" pitchFamily="18" charset="0"/>
            </a:endParaRPr>
          </a:p>
          <a:p>
            <a:pPr marL="285750" indent="-285750">
              <a:lnSpc>
                <a:spcPct val="150000"/>
              </a:lnSpc>
              <a:buFont typeface="Wingdings" panose="05000000000000000000" pitchFamily="2" charset="2"/>
              <a:buChar char="ü"/>
            </a:pPr>
            <a:r>
              <a:rPr lang="en-US" sz="2200" dirty="0">
                <a:latin typeface="Bookman Old Style" panose="02050604050505020204" pitchFamily="18" charset="0"/>
              </a:rPr>
              <a:t>The new system shall facilitate taxpayers in matching their records/invoices vis a vis issued by their suppliers for availing the correct Input Tax Credit (ITC).</a:t>
            </a:r>
          </a:p>
          <a:p>
            <a:pPr marL="285750" indent="-285750">
              <a:lnSpc>
                <a:spcPct val="150000"/>
              </a:lnSpc>
              <a:buFont typeface="Wingdings" panose="05000000000000000000" pitchFamily="2" charset="2"/>
              <a:buChar char="ü"/>
            </a:pPr>
            <a:r>
              <a:rPr lang="en-US" sz="2200" dirty="0">
                <a:latin typeface="Bookman Old Style" panose="02050604050505020204" pitchFamily="18" charset="0"/>
              </a:rPr>
              <a:t>It will allow the recipient taxpayers to either accept or reject an invoice or to keep it pending in the system, which can be availed later.</a:t>
            </a:r>
          </a:p>
          <a:p>
            <a:pPr marL="285750" indent="-285750">
              <a:lnSpc>
                <a:spcPct val="150000"/>
              </a:lnSpc>
              <a:buFont typeface="Wingdings" panose="05000000000000000000" pitchFamily="2" charset="2"/>
              <a:buChar char="ü"/>
            </a:pPr>
            <a:r>
              <a:rPr lang="en-US" sz="2200" dirty="0">
                <a:latin typeface="Bookman Old Style" panose="02050604050505020204" pitchFamily="18" charset="0"/>
              </a:rPr>
              <a:t>Following supplies will not go to IMS and will be directly populated in the GSTR 3B – </a:t>
            </a:r>
          </a:p>
          <a:p>
            <a:pPr marL="457200" indent="-457200">
              <a:lnSpc>
                <a:spcPct val="150000"/>
              </a:lnSpc>
              <a:buAutoNum type="arabicPeriod"/>
            </a:pPr>
            <a:r>
              <a:rPr lang="en-US" sz="2200" dirty="0">
                <a:latin typeface="Bookman Old Style" panose="02050604050505020204" pitchFamily="18" charset="0"/>
              </a:rPr>
              <a:t>Inward RCM supplies where supplier has reported in the Table 4B of IFF / GSTR 1 or GSTR 1A and;</a:t>
            </a:r>
          </a:p>
          <a:p>
            <a:pPr marL="457200" indent="-457200">
              <a:lnSpc>
                <a:spcPct val="150000"/>
              </a:lnSpc>
              <a:buAutoNum type="arabicPeriod"/>
            </a:pPr>
            <a:r>
              <a:rPr lang="en-US" sz="2200" dirty="0">
                <a:latin typeface="Bookman Old Style" panose="02050604050505020204" pitchFamily="18" charset="0"/>
              </a:rPr>
              <a:t>supplies where ITC is not eligible due to section 16(4) of CGST Act</a:t>
            </a:r>
          </a:p>
          <a:p>
            <a:pPr marL="285750" indent="-285750">
              <a:lnSpc>
                <a:spcPct val="150000"/>
              </a:lnSpc>
              <a:buFont typeface="Wingdings" panose="05000000000000000000" pitchFamily="2" charset="2"/>
              <a:buChar char="ü"/>
            </a:pPr>
            <a:endParaRPr lang="en-US" sz="2200" dirty="0"/>
          </a:p>
        </p:txBody>
      </p:sp>
    </p:spTree>
    <p:extLst>
      <p:ext uri="{BB962C8B-B14F-4D97-AF65-F5344CB8AC3E}">
        <p14:creationId xmlns:p14="http://schemas.microsoft.com/office/powerpoint/2010/main" val="233467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Arrow: Pentagon 1">
            <a:extLst>
              <a:ext uri="{FF2B5EF4-FFF2-40B4-BE49-F238E27FC236}">
                <a16:creationId xmlns:a16="http://schemas.microsoft.com/office/drawing/2014/main" id="{E9822628-318F-8681-6AC1-27B5E9B7A677}"/>
              </a:ext>
            </a:extLst>
          </p:cNvPr>
          <p:cNvSpPr/>
          <p:nvPr/>
        </p:nvSpPr>
        <p:spPr>
          <a:xfrm>
            <a:off x="838200" y="228600"/>
            <a:ext cx="3589867" cy="999067"/>
          </a:xfrm>
          <a:prstGeom prst="homePlat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5400" dirty="0">
                <a:solidFill>
                  <a:schemeClr val="bg2">
                    <a:lumMod val="75000"/>
                  </a:schemeClr>
                </a:solidFill>
                <a:latin typeface="Baskerville Old Face" panose="02020602080505020303" pitchFamily="18" charset="0"/>
              </a:rPr>
              <a:t>Flow</a:t>
            </a:r>
            <a:endParaRPr lang="en-US" sz="4800" dirty="0">
              <a:solidFill>
                <a:schemeClr val="bg2">
                  <a:lumMod val="75000"/>
                </a:schemeClr>
              </a:solidFill>
              <a:latin typeface="Baskerville Old Face" panose="02020602080505020303" pitchFamily="18" charset="0"/>
            </a:endParaRPr>
          </a:p>
        </p:txBody>
      </p:sp>
      <p:sp>
        <p:nvSpPr>
          <p:cNvPr id="5" name="Oval 4">
            <a:extLst>
              <a:ext uri="{FF2B5EF4-FFF2-40B4-BE49-F238E27FC236}">
                <a16:creationId xmlns:a16="http://schemas.microsoft.com/office/drawing/2014/main" id="{F6A2D3D6-8FF2-C139-FA9A-49B0D5F2EA49}"/>
              </a:ext>
            </a:extLst>
          </p:cNvPr>
          <p:cNvSpPr/>
          <p:nvPr/>
        </p:nvSpPr>
        <p:spPr>
          <a:xfrm>
            <a:off x="592671" y="2895600"/>
            <a:ext cx="2734729" cy="2413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Baskerville Old Face" panose="02020602080505020303" pitchFamily="18" charset="0"/>
              </a:rPr>
              <a:t>All outward supplies reported in GSTR-1/IFF/1A will appear in the recipient's IMS for action.</a:t>
            </a:r>
          </a:p>
        </p:txBody>
      </p:sp>
      <p:cxnSp>
        <p:nvCxnSpPr>
          <p:cNvPr id="9" name="Straight Connector 8">
            <a:extLst>
              <a:ext uri="{FF2B5EF4-FFF2-40B4-BE49-F238E27FC236}">
                <a16:creationId xmlns:a16="http://schemas.microsoft.com/office/drawing/2014/main" id="{3A5AD239-5675-AA34-1EE0-F8E1D925ED35}"/>
              </a:ext>
            </a:extLst>
          </p:cNvPr>
          <p:cNvCxnSpPr>
            <a:cxnSpLocks/>
            <a:stCxn id="5" idx="6"/>
          </p:cNvCxnSpPr>
          <p:nvPr/>
        </p:nvCxnSpPr>
        <p:spPr>
          <a:xfrm>
            <a:off x="3327400" y="4102100"/>
            <a:ext cx="1397000" cy="127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4CD4752-A595-DEDB-FBF8-9D5F96822778}"/>
              </a:ext>
            </a:extLst>
          </p:cNvPr>
          <p:cNvCxnSpPr/>
          <p:nvPr/>
        </p:nvCxnSpPr>
        <p:spPr>
          <a:xfrm>
            <a:off x="4741333" y="1659467"/>
            <a:ext cx="0" cy="530352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6A5409A-4E61-A780-9479-71C5A1D8C8A7}"/>
              </a:ext>
            </a:extLst>
          </p:cNvPr>
          <p:cNvCxnSpPr/>
          <p:nvPr/>
        </p:nvCxnSpPr>
        <p:spPr>
          <a:xfrm>
            <a:off x="4741333" y="1659467"/>
            <a:ext cx="613217"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14A98CC-E25F-0DB2-8B66-42D2C9C1A0AA}"/>
              </a:ext>
            </a:extLst>
          </p:cNvPr>
          <p:cNvCxnSpPr/>
          <p:nvPr/>
        </p:nvCxnSpPr>
        <p:spPr>
          <a:xfrm>
            <a:off x="4724400" y="6962987"/>
            <a:ext cx="63015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A296B97-3493-E896-6A82-07198C537A0B}"/>
              </a:ext>
            </a:extLst>
          </p:cNvPr>
          <p:cNvCxnSpPr/>
          <p:nvPr/>
        </p:nvCxnSpPr>
        <p:spPr>
          <a:xfrm>
            <a:off x="4724400" y="4118186"/>
            <a:ext cx="63015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Rounded Corners 16">
            <a:extLst>
              <a:ext uri="{FF2B5EF4-FFF2-40B4-BE49-F238E27FC236}">
                <a16:creationId xmlns:a16="http://schemas.microsoft.com/office/drawing/2014/main" id="{6C6B902C-03CE-AD5B-FE89-475B7E4B7B75}"/>
              </a:ext>
            </a:extLst>
          </p:cNvPr>
          <p:cNvSpPr/>
          <p:nvPr/>
        </p:nvSpPr>
        <p:spPr>
          <a:xfrm>
            <a:off x="5389655" y="1105579"/>
            <a:ext cx="7772394" cy="13306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b="1" dirty="0">
                <a:latin typeface="Bookman Old Style" panose="02050604050505020204" pitchFamily="18" charset="0"/>
              </a:rPr>
              <a:t>Accept</a:t>
            </a:r>
            <a:r>
              <a:rPr lang="en-US" sz="2000" dirty="0">
                <a:latin typeface="Bookman Old Style" panose="02050604050505020204" pitchFamily="18" charset="0"/>
              </a:rPr>
              <a:t> –Accepted records will become part of ‘ITC Available’ section of respective GSTR 2B. GST on accepted records will auto-populate in GSTR 3B as eligible ITC.</a:t>
            </a:r>
          </a:p>
        </p:txBody>
      </p:sp>
      <p:sp>
        <p:nvSpPr>
          <p:cNvPr id="18" name="Rectangle: Rounded Corners 17">
            <a:extLst>
              <a:ext uri="{FF2B5EF4-FFF2-40B4-BE49-F238E27FC236}">
                <a16:creationId xmlns:a16="http://schemas.microsoft.com/office/drawing/2014/main" id="{AC2EECFB-D479-DE57-0E1A-E5D8BE898B82}"/>
              </a:ext>
            </a:extLst>
          </p:cNvPr>
          <p:cNvSpPr/>
          <p:nvPr/>
        </p:nvSpPr>
        <p:spPr>
          <a:xfrm>
            <a:off x="5389655" y="3464223"/>
            <a:ext cx="7772394" cy="13306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b="1" dirty="0">
                <a:latin typeface="Bookman Old Style" panose="02050604050505020204" pitchFamily="18" charset="0"/>
              </a:rPr>
              <a:t>Reject</a:t>
            </a:r>
            <a:r>
              <a:rPr lang="en-US" sz="2000" dirty="0">
                <a:latin typeface="Bookman Old Style" panose="02050604050505020204" pitchFamily="18" charset="0"/>
              </a:rPr>
              <a:t> –Rejected records will become part of ‘ITC Rejected’ section of respective GSTR 2B. ITC of rejected records will not auto-populate in GSTR 3B. </a:t>
            </a:r>
          </a:p>
        </p:txBody>
      </p:sp>
      <p:sp>
        <p:nvSpPr>
          <p:cNvPr id="19" name="Rectangle: Rounded Corners 18">
            <a:extLst>
              <a:ext uri="{FF2B5EF4-FFF2-40B4-BE49-F238E27FC236}">
                <a16:creationId xmlns:a16="http://schemas.microsoft.com/office/drawing/2014/main" id="{901142A1-8304-A86A-E894-DE7E5C339A32}"/>
              </a:ext>
            </a:extLst>
          </p:cNvPr>
          <p:cNvSpPr/>
          <p:nvPr/>
        </p:nvSpPr>
        <p:spPr>
          <a:xfrm>
            <a:off x="5389655" y="6297675"/>
            <a:ext cx="7772394" cy="13306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b="1" dirty="0">
                <a:latin typeface="Bookman Old Style" panose="02050604050505020204" pitchFamily="18" charset="0"/>
              </a:rPr>
              <a:t>Pending</a:t>
            </a:r>
            <a:r>
              <a:rPr lang="en-US" sz="2000" dirty="0">
                <a:latin typeface="Bookman Old Style" panose="02050604050505020204" pitchFamily="18" charset="0"/>
              </a:rPr>
              <a:t> –Pending records will not become part of GSTR 2B and GSTR 3B. Such records will remain on IMS dashboard till the time same is accepted or rejected.</a:t>
            </a:r>
          </a:p>
        </p:txBody>
      </p:sp>
    </p:spTree>
    <p:extLst>
      <p:ext uri="{BB962C8B-B14F-4D97-AF65-F5344CB8AC3E}">
        <p14:creationId xmlns:p14="http://schemas.microsoft.com/office/powerpoint/2010/main" val="4142500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970089" y="194734"/>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cxnSp>
        <p:nvCxnSpPr>
          <p:cNvPr id="13" name="Straight Connector 12">
            <a:extLst>
              <a:ext uri="{FF2B5EF4-FFF2-40B4-BE49-F238E27FC236}">
                <a16:creationId xmlns:a16="http://schemas.microsoft.com/office/drawing/2014/main" id="{F6A5409A-4E61-A780-9479-71C5A1D8C8A7}"/>
              </a:ext>
            </a:extLst>
          </p:cNvPr>
          <p:cNvCxnSpPr/>
          <p:nvPr/>
        </p:nvCxnSpPr>
        <p:spPr>
          <a:xfrm>
            <a:off x="4741333" y="1659467"/>
            <a:ext cx="613217"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14A98CC-E25F-0DB2-8B66-42D2C9C1A0AA}"/>
              </a:ext>
            </a:extLst>
          </p:cNvPr>
          <p:cNvCxnSpPr/>
          <p:nvPr/>
        </p:nvCxnSpPr>
        <p:spPr>
          <a:xfrm>
            <a:off x="4724400" y="6962987"/>
            <a:ext cx="63015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F35EA7DD-FFB6-B205-9E3A-55717AD23766}"/>
              </a:ext>
            </a:extLst>
          </p:cNvPr>
          <p:cNvPicPr>
            <a:picLocks noChangeAspect="1"/>
          </p:cNvPicPr>
          <p:nvPr/>
        </p:nvPicPr>
        <p:blipFill>
          <a:blip r:embed="rId5"/>
          <a:stretch>
            <a:fillRect/>
          </a:stretch>
        </p:blipFill>
        <p:spPr>
          <a:xfrm>
            <a:off x="382591" y="399550"/>
            <a:ext cx="13409609" cy="7430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077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200" y="359836"/>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Baskerville Old Face" panose="02020602080505020303" pitchFamily="18" charset="0"/>
                <a:ea typeface="Roboto"/>
                <a:cs typeface="Roboto"/>
                <a:sym typeface="Roboto"/>
              </a:rPr>
              <a:t>GSTR 3B</a:t>
            </a:r>
            <a:endParaRPr sz="4000" b="1" dirty="0">
              <a:solidFill>
                <a:srgbClr val="585852"/>
              </a:solidFill>
              <a:latin typeface="Baskerville Old Face" panose="02020602080505020303" pitchFamily="18" charset="0"/>
              <a:ea typeface="Roboto"/>
              <a:cs typeface="Roboto"/>
              <a:sym typeface="Roboto"/>
            </a:endParaRPr>
          </a:p>
        </p:txBody>
      </p:sp>
      <p:sp>
        <p:nvSpPr>
          <p:cNvPr id="147" name="Google Shape;147;p17"/>
          <p:cNvSpPr/>
          <p:nvPr/>
        </p:nvSpPr>
        <p:spPr>
          <a:xfrm flipV="1">
            <a:off x="838198" y="1050749"/>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Rectangle: Diagonal Corners Rounded 1">
            <a:extLst>
              <a:ext uri="{FF2B5EF4-FFF2-40B4-BE49-F238E27FC236}">
                <a16:creationId xmlns:a16="http://schemas.microsoft.com/office/drawing/2014/main" id="{5FDD0595-EB4E-77C2-A325-B01916A3E82C}"/>
              </a:ext>
            </a:extLst>
          </p:cNvPr>
          <p:cNvSpPr/>
          <p:nvPr/>
        </p:nvSpPr>
        <p:spPr>
          <a:xfrm>
            <a:off x="684398" y="1257676"/>
            <a:ext cx="13148733" cy="6662888"/>
          </a:xfrm>
          <a:prstGeom prst="round2Diag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marL="342900" indent="-342900">
              <a:lnSpc>
                <a:spcPct val="150000"/>
              </a:lnSpc>
              <a:buFont typeface="Wingdings" panose="05000000000000000000" pitchFamily="2" charset="2"/>
              <a:buChar char="Ø"/>
            </a:pPr>
            <a:r>
              <a:rPr lang="en-US" sz="2400" dirty="0">
                <a:latin typeface="Bookman Old Style" panose="02050604050505020204" pitchFamily="18" charset="0"/>
              </a:rPr>
              <a:t>GSTR-3B is a self-declared summary GST return filed every month (quarterly for the QRMP scheme). Taxpayers need to report the summary figures of sales, ITC claimed, and net tax payable in GSTR-3B.</a:t>
            </a:r>
          </a:p>
          <a:p>
            <a:pPr marL="342900" indent="-342900">
              <a:lnSpc>
                <a:spcPct val="150000"/>
              </a:lnSpc>
              <a:buFont typeface="Wingdings" panose="05000000000000000000" pitchFamily="2" charset="2"/>
              <a:buChar char="Ø"/>
            </a:pPr>
            <a:r>
              <a:rPr lang="en-US" sz="2400" dirty="0">
                <a:latin typeface="Bookman Old Style" panose="02050604050505020204" pitchFamily="18" charset="0"/>
              </a:rPr>
              <a:t>A separate GSTR-3B must be filed for every GSTIN</a:t>
            </a:r>
          </a:p>
          <a:p>
            <a:pPr marL="342900" indent="-342900">
              <a:lnSpc>
                <a:spcPct val="150000"/>
              </a:lnSpc>
              <a:buFont typeface="Wingdings" panose="05000000000000000000" pitchFamily="2" charset="2"/>
              <a:buChar char="Ø"/>
            </a:pPr>
            <a:r>
              <a:rPr lang="en-US" sz="2400" dirty="0">
                <a:latin typeface="Bookman Old Style" panose="02050604050505020204" pitchFamily="18" charset="0"/>
              </a:rPr>
              <a:t>The GST liability must be paid on or before the date of filing GSTR-3B, earlier of its due date</a:t>
            </a:r>
          </a:p>
          <a:p>
            <a:pPr marL="342900" indent="-342900">
              <a:lnSpc>
                <a:spcPct val="150000"/>
              </a:lnSpc>
              <a:buFont typeface="Wingdings" panose="05000000000000000000" pitchFamily="2" charset="2"/>
              <a:buChar char="Ø"/>
            </a:pPr>
            <a:r>
              <a:rPr lang="en-US" sz="2400" dirty="0">
                <a:latin typeface="Bookman Old Style" panose="02050604050505020204" pitchFamily="18" charset="0"/>
              </a:rPr>
              <a:t>The GSTR-3B once filed cannot be revised</a:t>
            </a:r>
          </a:p>
          <a:p>
            <a:pPr marL="342900" indent="-342900">
              <a:lnSpc>
                <a:spcPct val="150000"/>
              </a:lnSpc>
              <a:buFont typeface="Wingdings" panose="05000000000000000000" pitchFamily="2" charset="2"/>
              <a:buChar char="Ø"/>
            </a:pPr>
            <a:r>
              <a:rPr lang="en-US" sz="2400" dirty="0">
                <a:latin typeface="Bookman Old Style" panose="02050604050505020204" pitchFamily="18" charset="0"/>
              </a:rPr>
              <a:t>Even in case of a zero liability, GSTR-3B must be compulsorily filed</a:t>
            </a:r>
          </a:p>
        </p:txBody>
      </p:sp>
    </p:spTree>
    <p:extLst>
      <p:ext uri="{BB962C8B-B14F-4D97-AF65-F5344CB8AC3E}">
        <p14:creationId xmlns:p14="http://schemas.microsoft.com/office/powerpoint/2010/main" val="1260767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200" y="359836"/>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Baskerville Old Face" panose="02020602080505020303" pitchFamily="18" charset="0"/>
                <a:ea typeface="Roboto"/>
                <a:cs typeface="Roboto"/>
                <a:sym typeface="Roboto"/>
              </a:rPr>
              <a:t>Recent Amendments in GSTR-3B</a:t>
            </a:r>
            <a:endParaRPr sz="4000" b="1" dirty="0">
              <a:solidFill>
                <a:srgbClr val="585852"/>
              </a:solidFill>
              <a:latin typeface="Baskerville Old Face" panose="02020602080505020303" pitchFamily="18" charset="0"/>
              <a:ea typeface="Roboto"/>
              <a:cs typeface="Roboto"/>
              <a:sym typeface="Roboto"/>
            </a:endParaRPr>
          </a:p>
        </p:txBody>
      </p:sp>
      <p:sp>
        <p:nvSpPr>
          <p:cNvPr id="147" name="Google Shape;147;p17"/>
          <p:cNvSpPr/>
          <p:nvPr/>
        </p:nvSpPr>
        <p:spPr>
          <a:xfrm flipV="1">
            <a:off x="838198" y="1050749"/>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Rectangle: Diagonal Corners Rounded 1">
            <a:extLst>
              <a:ext uri="{FF2B5EF4-FFF2-40B4-BE49-F238E27FC236}">
                <a16:creationId xmlns:a16="http://schemas.microsoft.com/office/drawing/2014/main" id="{5FDD0595-EB4E-77C2-A325-B01916A3E82C}"/>
              </a:ext>
            </a:extLst>
          </p:cNvPr>
          <p:cNvSpPr/>
          <p:nvPr/>
        </p:nvSpPr>
        <p:spPr>
          <a:xfrm>
            <a:off x="684398" y="1257676"/>
            <a:ext cx="13148733" cy="6662888"/>
          </a:xfrm>
          <a:prstGeom prst="round2Diag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t"/>
          <a:lstStyle/>
          <a:p>
            <a:pPr marL="342900" indent="-342900">
              <a:lnSpc>
                <a:spcPct val="150000"/>
              </a:lnSpc>
              <a:buFont typeface="Wingdings" panose="05000000000000000000" pitchFamily="2" charset="2"/>
              <a:buChar char="Ø"/>
            </a:pPr>
            <a:r>
              <a:rPr lang="en-US" sz="2400" dirty="0">
                <a:latin typeface="Bookman Old Style" panose="02050604050505020204" pitchFamily="18" charset="0"/>
              </a:rPr>
              <a:t>Auto Populated summarized details from GSTR-1 and GSTR-2B</a:t>
            </a:r>
          </a:p>
          <a:p>
            <a:pPr marL="342900" indent="-342900">
              <a:lnSpc>
                <a:spcPct val="150000"/>
              </a:lnSpc>
              <a:buFont typeface="Wingdings" panose="05000000000000000000" pitchFamily="2" charset="2"/>
              <a:buChar char="Ø"/>
            </a:pPr>
            <a:r>
              <a:rPr lang="en-US" sz="2400" b="0" i="0" kern="1200" dirty="0">
                <a:solidFill>
                  <a:srgbClr val="000000">
                    <a:hueOff val="0"/>
                    <a:satOff val="0"/>
                    <a:lumOff val="0"/>
                    <a:alphaOff val="0"/>
                  </a:srgbClr>
                </a:solidFill>
                <a:latin typeface="Bookman Old Style" panose="02050604050505020204" pitchFamily="18" charset="0"/>
                <a:ea typeface="+mn-ea"/>
                <a:cs typeface="+mn-cs"/>
              </a:rPr>
              <a:t>Separate Table for reporting sales through E-commerce operators on which e-commerce operators </a:t>
            </a:r>
          </a:p>
          <a:p>
            <a:pPr marL="342900" indent="-342900">
              <a:lnSpc>
                <a:spcPct val="150000"/>
              </a:lnSpc>
              <a:buFont typeface="Wingdings" panose="05000000000000000000" pitchFamily="2" charset="2"/>
              <a:buChar char="Ø"/>
            </a:pPr>
            <a:r>
              <a:rPr lang="en-US" sz="2400" kern="1200" dirty="0">
                <a:solidFill>
                  <a:srgbClr val="000000">
                    <a:hueOff val="0"/>
                    <a:satOff val="0"/>
                    <a:lumOff val="0"/>
                    <a:alphaOff val="0"/>
                  </a:srgbClr>
                </a:solidFill>
                <a:latin typeface="Bookman Old Style" panose="02050604050505020204" pitchFamily="18" charset="0"/>
              </a:rPr>
              <a:t>Auto calculation of interest on tax liability paid in cash in cases where GSTR-3B has filed late.</a:t>
            </a:r>
          </a:p>
          <a:p>
            <a:pPr marL="342900" indent="-342900">
              <a:lnSpc>
                <a:spcPct val="150000"/>
              </a:lnSpc>
              <a:buFont typeface="Wingdings" panose="05000000000000000000" pitchFamily="2" charset="2"/>
              <a:buChar char="Ø"/>
            </a:pPr>
            <a:r>
              <a:rPr lang="en-US" sz="2400" kern="1200" dirty="0">
                <a:solidFill>
                  <a:srgbClr val="000000">
                    <a:hueOff val="0"/>
                    <a:satOff val="0"/>
                    <a:lumOff val="0"/>
                    <a:alphaOff val="0"/>
                  </a:srgbClr>
                </a:solidFill>
                <a:latin typeface="Bookman Old Style" panose="02050604050505020204" pitchFamily="18" charset="0"/>
              </a:rPr>
              <a:t>Changes in procedure for reporting details of ITC in Table 4 to compare data with GSTR-2B</a:t>
            </a:r>
          </a:p>
          <a:p>
            <a:pPr marL="342900" indent="-342900">
              <a:lnSpc>
                <a:spcPct val="150000"/>
              </a:lnSpc>
              <a:buFont typeface="Wingdings" panose="05000000000000000000" pitchFamily="2" charset="2"/>
              <a:buChar char="Ø"/>
            </a:pPr>
            <a:r>
              <a:rPr lang="en-US" sz="2400" kern="1200" dirty="0">
                <a:solidFill>
                  <a:srgbClr val="000000">
                    <a:hueOff val="0"/>
                    <a:satOff val="0"/>
                    <a:lumOff val="0"/>
                    <a:alphaOff val="0"/>
                  </a:srgbClr>
                </a:solidFill>
                <a:latin typeface="Bookman Old Style" panose="02050604050505020204" pitchFamily="18" charset="0"/>
              </a:rPr>
              <a:t>Hard Locking of auto populated liability in GSTR-3B tentatively from January, 2025.</a:t>
            </a:r>
            <a:endParaRPr lang="en-US" sz="2400" dirty="0">
              <a:latin typeface="Bookman Old Style" panose="02050604050505020204" pitchFamily="18" charset="0"/>
            </a:endParaRPr>
          </a:p>
          <a:p>
            <a:pPr marL="342900" indent="-342900">
              <a:lnSpc>
                <a:spcPct val="150000"/>
              </a:lnSpc>
              <a:buFont typeface="Wingdings" panose="05000000000000000000" pitchFamily="2" charset="2"/>
              <a:buChar char="Ø"/>
            </a:pPr>
            <a:endParaRPr lang="en-US" sz="2400" dirty="0">
              <a:latin typeface="Bookman Old Style" panose="02050604050505020204" pitchFamily="18" charset="0"/>
            </a:endParaRPr>
          </a:p>
        </p:txBody>
      </p:sp>
    </p:spTree>
    <p:extLst>
      <p:ext uri="{BB962C8B-B14F-4D97-AF65-F5344CB8AC3E}">
        <p14:creationId xmlns:p14="http://schemas.microsoft.com/office/powerpoint/2010/main" val="45589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Rectangle: Rounded Corners 1">
            <a:extLst>
              <a:ext uri="{FF2B5EF4-FFF2-40B4-BE49-F238E27FC236}">
                <a16:creationId xmlns:a16="http://schemas.microsoft.com/office/drawing/2014/main" id="{6A7C03BE-A3A1-FCAC-593E-F406422D065D}"/>
              </a:ext>
            </a:extLst>
          </p:cNvPr>
          <p:cNvSpPr/>
          <p:nvPr/>
        </p:nvSpPr>
        <p:spPr>
          <a:xfrm>
            <a:off x="838200" y="292100"/>
            <a:ext cx="9032700" cy="812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4400" dirty="0">
                <a:latin typeface="Baskerville Old Face" panose="02020602080505020303" pitchFamily="18" charset="0"/>
              </a:rPr>
              <a:t>Provisions related to GST Returns</a:t>
            </a:r>
          </a:p>
        </p:txBody>
      </p:sp>
      <p:sp>
        <p:nvSpPr>
          <p:cNvPr id="3" name="Rectangle 2">
            <a:extLst>
              <a:ext uri="{FF2B5EF4-FFF2-40B4-BE49-F238E27FC236}">
                <a16:creationId xmlns:a16="http://schemas.microsoft.com/office/drawing/2014/main" id="{8571F510-DC35-A697-51AA-BEAC1B460087}"/>
              </a:ext>
            </a:extLst>
          </p:cNvPr>
          <p:cNvSpPr/>
          <p:nvPr/>
        </p:nvSpPr>
        <p:spPr>
          <a:xfrm>
            <a:off x="914491" y="1402230"/>
            <a:ext cx="12954000" cy="6239932"/>
          </a:xfrm>
          <a:prstGeom prst="rect">
            <a:avLst/>
          </a:prstGeom>
          <a:ln/>
        </p:spPr>
        <p:style>
          <a:lnRef idx="2">
            <a:schemeClr val="dk1"/>
          </a:lnRef>
          <a:fillRef idx="1">
            <a:schemeClr val="lt1"/>
          </a:fillRef>
          <a:effectRef idx="0">
            <a:schemeClr val="dk1"/>
          </a:effectRef>
          <a:fontRef idx="minor">
            <a:schemeClr val="dk1"/>
          </a:fontRef>
        </p:style>
        <p:txBody>
          <a:bodyPr tIns="0" bIns="365760" rtlCol="0" anchor="ctr"/>
          <a:lstStyle/>
          <a:p>
            <a:pPr marL="342900" indent="-342900">
              <a:lnSpc>
                <a:spcPct val="150000"/>
              </a:lnSpc>
              <a:buFont typeface="Wingdings" panose="05000000000000000000" pitchFamily="2" charset="2"/>
              <a:buChar char="§"/>
            </a:pPr>
            <a:r>
              <a:rPr lang="en-US" sz="2800" dirty="0">
                <a:latin typeface="Bookman Old Style" panose="02050604050505020204" pitchFamily="18" charset="0"/>
              </a:rPr>
              <a:t>Related to outward supply :-</a:t>
            </a:r>
          </a:p>
          <a:p>
            <a:pPr>
              <a:lnSpc>
                <a:spcPct val="150000"/>
              </a:lnSpc>
            </a:pPr>
            <a:r>
              <a:rPr lang="en-US" sz="2800" dirty="0">
                <a:latin typeface="Bookman Old Style" panose="02050604050505020204" pitchFamily="18" charset="0"/>
              </a:rPr>
              <a:t>   1. Whether the transaction is supply u/s 7 of CGST Act, 2017 ?  </a:t>
            </a:r>
          </a:p>
          <a:p>
            <a:pPr>
              <a:lnSpc>
                <a:spcPct val="150000"/>
              </a:lnSpc>
            </a:pPr>
            <a:r>
              <a:rPr lang="en-US" sz="2800" dirty="0">
                <a:latin typeface="Bookman Old Style" panose="02050604050505020204" pitchFamily="18" charset="0"/>
              </a:rPr>
              <a:t>   2. Determining Time of Supply</a:t>
            </a:r>
          </a:p>
          <a:p>
            <a:pPr>
              <a:lnSpc>
                <a:spcPct val="150000"/>
              </a:lnSpc>
            </a:pPr>
            <a:r>
              <a:rPr lang="en-US" sz="2800" dirty="0">
                <a:latin typeface="Bookman Old Style" panose="02050604050505020204" pitchFamily="18" charset="0"/>
              </a:rPr>
              <a:t>   3. Determining Place of Supply</a:t>
            </a:r>
          </a:p>
          <a:p>
            <a:pPr>
              <a:lnSpc>
                <a:spcPct val="150000"/>
              </a:lnSpc>
            </a:pPr>
            <a:r>
              <a:rPr lang="en-US" sz="2800" dirty="0">
                <a:latin typeface="Bookman Old Style" panose="02050604050505020204" pitchFamily="18" charset="0"/>
              </a:rPr>
              <a:t>   4. Maintaining &amp; verifying document evidence of outward supplies </a:t>
            </a:r>
          </a:p>
          <a:p>
            <a:pPr marL="341313">
              <a:lnSpc>
                <a:spcPct val="150000"/>
              </a:lnSpc>
            </a:pPr>
            <a:r>
              <a:rPr lang="en-US" sz="2800" dirty="0">
                <a:latin typeface="Bookman Old Style" panose="02050604050505020204" pitchFamily="18" charset="0"/>
              </a:rPr>
              <a:t>5. Whether correct GST rates have been levied or not ?</a:t>
            </a:r>
          </a:p>
        </p:txBody>
      </p:sp>
    </p:spTree>
    <p:extLst>
      <p:ext uri="{BB962C8B-B14F-4D97-AF65-F5344CB8AC3E}">
        <p14:creationId xmlns:p14="http://schemas.microsoft.com/office/powerpoint/2010/main" val="281740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Rectangle: Rounded Corners 1">
            <a:extLst>
              <a:ext uri="{FF2B5EF4-FFF2-40B4-BE49-F238E27FC236}">
                <a16:creationId xmlns:a16="http://schemas.microsoft.com/office/drawing/2014/main" id="{6A7C03BE-A3A1-FCAC-593E-F406422D065D}"/>
              </a:ext>
            </a:extLst>
          </p:cNvPr>
          <p:cNvSpPr/>
          <p:nvPr/>
        </p:nvSpPr>
        <p:spPr>
          <a:xfrm>
            <a:off x="838200" y="292100"/>
            <a:ext cx="9032700" cy="812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4400" dirty="0">
                <a:latin typeface="Baskerville Old Face" panose="02020602080505020303" pitchFamily="18" charset="0"/>
              </a:rPr>
              <a:t>Provisions related to GST Returns</a:t>
            </a:r>
          </a:p>
        </p:txBody>
      </p:sp>
      <p:sp>
        <p:nvSpPr>
          <p:cNvPr id="3" name="Rectangle 2">
            <a:extLst>
              <a:ext uri="{FF2B5EF4-FFF2-40B4-BE49-F238E27FC236}">
                <a16:creationId xmlns:a16="http://schemas.microsoft.com/office/drawing/2014/main" id="{8571F510-DC35-A697-51AA-BEAC1B460087}"/>
              </a:ext>
            </a:extLst>
          </p:cNvPr>
          <p:cNvSpPr/>
          <p:nvPr/>
        </p:nvSpPr>
        <p:spPr>
          <a:xfrm>
            <a:off x="914491" y="1384301"/>
            <a:ext cx="12954000" cy="623993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342900" indent="-342900">
              <a:lnSpc>
                <a:spcPct val="150000"/>
              </a:lnSpc>
              <a:buFont typeface="Wingdings" panose="05000000000000000000" pitchFamily="2" charset="2"/>
              <a:buChar char="§"/>
            </a:pPr>
            <a:r>
              <a:rPr lang="en-US" sz="2400" dirty="0">
                <a:latin typeface="Bookman Old Style" panose="02050604050505020204" pitchFamily="18" charset="0"/>
              </a:rPr>
              <a:t>Related to Input tax credit :-</a:t>
            </a:r>
          </a:p>
          <a:p>
            <a:pPr marL="342900" indent="-342900">
              <a:lnSpc>
                <a:spcPct val="150000"/>
              </a:lnSpc>
              <a:buFont typeface="Courier New" panose="02070309020205020404" pitchFamily="49" charset="0"/>
              <a:buChar char="o"/>
            </a:pPr>
            <a:r>
              <a:rPr lang="en-US" sz="2400" dirty="0">
                <a:latin typeface="Bookman Old Style" panose="02050604050505020204" pitchFamily="18" charset="0"/>
              </a:rPr>
              <a:t>Conditions for taking ITC u/s 16 of CGST Act, 2017:</a:t>
            </a:r>
          </a:p>
          <a:p>
            <a:pPr marL="457200" lvl="4" indent="-457200">
              <a:lnSpc>
                <a:spcPct val="150000"/>
              </a:lnSpc>
              <a:buAutoNum type="arabicPeriod"/>
            </a:pPr>
            <a:r>
              <a:rPr lang="en-US" sz="2400" dirty="0">
                <a:solidFill>
                  <a:schemeClr val="accent5">
                    <a:lumMod val="75000"/>
                  </a:schemeClr>
                </a:solidFill>
                <a:latin typeface="Bookman Old Style" panose="02050604050505020204" pitchFamily="18" charset="0"/>
              </a:rPr>
              <a:t>Possession</a:t>
            </a:r>
            <a:r>
              <a:rPr lang="en-US" sz="2400" dirty="0">
                <a:latin typeface="Bookman Old Style" panose="02050604050505020204" pitchFamily="18" charset="0"/>
              </a:rPr>
              <a:t> of Tax invoice, e-way bill, agreement or debit note(as the case maybe);</a:t>
            </a:r>
          </a:p>
          <a:p>
            <a:pPr marL="457200" lvl="4" indent="-457200">
              <a:lnSpc>
                <a:spcPct val="150000"/>
              </a:lnSpc>
              <a:buAutoNum type="arabicPeriod"/>
            </a:pPr>
            <a:r>
              <a:rPr lang="en-US" sz="2400" dirty="0">
                <a:solidFill>
                  <a:schemeClr val="accent5">
                    <a:lumMod val="75000"/>
                  </a:schemeClr>
                </a:solidFill>
                <a:latin typeface="Bookman Old Style" panose="02050604050505020204" pitchFamily="18" charset="0"/>
              </a:rPr>
              <a:t>Receipt</a:t>
            </a:r>
            <a:r>
              <a:rPr lang="en-US" sz="2400" dirty="0">
                <a:latin typeface="Bookman Old Style" panose="02050604050505020204" pitchFamily="18" charset="0"/>
              </a:rPr>
              <a:t> of Goods or service;</a:t>
            </a:r>
          </a:p>
          <a:p>
            <a:pPr marL="457200" lvl="4" indent="-457200">
              <a:lnSpc>
                <a:spcPct val="150000"/>
              </a:lnSpc>
              <a:buAutoNum type="arabicPeriod"/>
            </a:pPr>
            <a:r>
              <a:rPr lang="en-US" sz="2400" dirty="0">
                <a:solidFill>
                  <a:schemeClr val="accent5">
                    <a:lumMod val="75000"/>
                  </a:schemeClr>
                </a:solidFill>
                <a:latin typeface="Bookman Old Style" panose="02050604050505020204" pitchFamily="18" charset="0"/>
              </a:rPr>
              <a:t>Payment of Tax </a:t>
            </a:r>
            <a:r>
              <a:rPr lang="en-US" sz="2400" dirty="0">
                <a:latin typeface="Bookman Old Style" panose="02050604050505020204" pitchFamily="18" charset="0"/>
              </a:rPr>
              <a:t>to the Government by the supplier;</a:t>
            </a:r>
          </a:p>
          <a:p>
            <a:pPr marL="457200" lvl="4" indent="-457200">
              <a:lnSpc>
                <a:spcPct val="150000"/>
              </a:lnSpc>
              <a:buAutoNum type="arabicPeriod"/>
            </a:pPr>
            <a:r>
              <a:rPr lang="en-US" sz="2400" dirty="0">
                <a:latin typeface="Bookman Old Style" panose="02050604050505020204" pitchFamily="18" charset="0"/>
              </a:rPr>
              <a:t>ITC reflecting in GSTR-2B or not and its eligibility under Section 17.</a:t>
            </a:r>
          </a:p>
          <a:p>
            <a:pPr marL="342900" indent="-342900">
              <a:lnSpc>
                <a:spcPct val="150000"/>
              </a:lnSpc>
              <a:buFont typeface="Courier New" panose="02070309020205020404" pitchFamily="49" charset="0"/>
              <a:buChar char="o"/>
            </a:pPr>
            <a:r>
              <a:rPr lang="en-US" sz="2400" dirty="0">
                <a:latin typeface="Bookman Old Style" panose="02050604050505020204" pitchFamily="18" charset="0"/>
              </a:rPr>
              <a:t>Under Rule 37, whether the taxpayer has made </a:t>
            </a:r>
            <a:r>
              <a:rPr lang="en-US" sz="2400" dirty="0">
                <a:solidFill>
                  <a:schemeClr val="accent5">
                    <a:lumMod val="75000"/>
                  </a:schemeClr>
                </a:solidFill>
                <a:latin typeface="Bookman Old Style" panose="02050604050505020204" pitchFamily="18" charset="0"/>
              </a:rPr>
              <a:t>payment within 180 days </a:t>
            </a:r>
            <a:r>
              <a:rPr lang="en-US" sz="2400" dirty="0">
                <a:latin typeface="Bookman Old Style" panose="02050604050505020204" pitchFamily="18" charset="0"/>
              </a:rPr>
              <a:t>of the issue of invoice.</a:t>
            </a:r>
          </a:p>
          <a:p>
            <a:pPr marL="342900" indent="-342900">
              <a:lnSpc>
                <a:spcPct val="150000"/>
              </a:lnSpc>
              <a:buFont typeface="Courier New" panose="02070309020205020404" pitchFamily="49" charset="0"/>
              <a:buChar char="o"/>
            </a:pPr>
            <a:r>
              <a:rPr lang="en-US" sz="2400" dirty="0">
                <a:latin typeface="Bookman Old Style" panose="02050604050505020204" pitchFamily="18" charset="0"/>
              </a:rPr>
              <a:t>Verification on other inward supplies for eligibility of RCM under Section 9(3) and 9(4).</a:t>
            </a:r>
          </a:p>
          <a:p>
            <a:pPr>
              <a:lnSpc>
                <a:spcPct val="150000"/>
              </a:lnSpc>
            </a:pPr>
            <a:endParaRPr lang="en-US" sz="2400" dirty="0">
              <a:latin typeface="Bookman Old Style" panose="02050604050505020204" pitchFamily="18" charset="0"/>
            </a:endParaRPr>
          </a:p>
          <a:p>
            <a:pPr>
              <a:lnSpc>
                <a:spcPct val="150000"/>
              </a:lnSpc>
            </a:pPr>
            <a:endParaRPr lang="en-US" sz="2400" dirty="0">
              <a:latin typeface="Bookman Old Style" panose="02050604050505020204" pitchFamily="18" charset="0"/>
            </a:endParaRPr>
          </a:p>
          <a:p>
            <a:pPr marL="342900" indent="-342900">
              <a:lnSpc>
                <a:spcPct val="150000"/>
              </a:lnSpc>
              <a:buFont typeface="Courier New" panose="02070309020205020404" pitchFamily="49" charset="0"/>
              <a:buChar char="o"/>
            </a:pPr>
            <a:endParaRPr lang="en-US" sz="2400" dirty="0">
              <a:latin typeface="Bookman Old Style" panose="02050604050505020204" pitchFamily="18" charset="0"/>
            </a:endParaRPr>
          </a:p>
          <a:p>
            <a:pPr marL="342900" indent="-342900">
              <a:lnSpc>
                <a:spcPct val="150000"/>
              </a:lnSpc>
              <a:buFont typeface="Courier New" panose="02070309020205020404" pitchFamily="49" charset="0"/>
              <a:buChar char="o"/>
            </a:pPr>
            <a:endParaRPr lang="en-US" sz="2400" dirty="0">
              <a:latin typeface="Bookman Old Style" panose="02050604050505020204" pitchFamily="18" charset="0"/>
            </a:endParaRPr>
          </a:p>
          <a:p>
            <a:pPr>
              <a:lnSpc>
                <a:spcPct val="150000"/>
              </a:lnSpc>
            </a:pPr>
            <a:r>
              <a:rPr lang="en-US" sz="2400" dirty="0">
                <a:latin typeface="Bookman Old Style" panose="02050604050505020204" pitchFamily="18" charset="0"/>
              </a:rPr>
              <a:t>               </a:t>
            </a:r>
          </a:p>
        </p:txBody>
      </p:sp>
    </p:spTree>
    <p:extLst>
      <p:ext uri="{BB962C8B-B14F-4D97-AF65-F5344CB8AC3E}">
        <p14:creationId xmlns:p14="http://schemas.microsoft.com/office/powerpoint/2010/main" val="3543799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92310208-64CD-F638-DDCF-FD3596C123C4}"/>
            </a:ext>
          </a:extLst>
        </p:cNvPr>
        <p:cNvGrpSpPr/>
        <p:nvPr/>
      </p:nvGrpSpPr>
      <p:grpSpPr>
        <a:xfrm>
          <a:off x="0" y="0"/>
          <a:ext cx="0" cy="0"/>
          <a:chOff x="0" y="0"/>
          <a:chExt cx="0" cy="0"/>
        </a:xfrm>
      </p:grpSpPr>
      <p:sp>
        <p:nvSpPr>
          <p:cNvPr id="143" name="Google Shape;143;p17">
            <a:extLst>
              <a:ext uri="{FF2B5EF4-FFF2-40B4-BE49-F238E27FC236}">
                <a16:creationId xmlns:a16="http://schemas.microsoft.com/office/drawing/2014/main" id="{BB9FAFBC-4953-9F1C-A754-A7EABE014B6C}"/>
              </a:ext>
            </a:extLst>
          </p:cNvPr>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a:extLst>
              <a:ext uri="{FF2B5EF4-FFF2-40B4-BE49-F238E27FC236}">
                <a16:creationId xmlns:a16="http://schemas.microsoft.com/office/drawing/2014/main" id="{BBE3E057-9B62-51DD-8F94-528F36A13BB7}"/>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a:extLst>
              <a:ext uri="{FF2B5EF4-FFF2-40B4-BE49-F238E27FC236}">
                <a16:creationId xmlns:a16="http://schemas.microsoft.com/office/drawing/2014/main" id="{F4FEC013-0F5F-F54F-1292-4DFBB384C721}"/>
              </a:ext>
            </a:extLst>
          </p:cNvPr>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a:extLst>
              <a:ext uri="{FF2B5EF4-FFF2-40B4-BE49-F238E27FC236}">
                <a16:creationId xmlns:a16="http://schemas.microsoft.com/office/drawing/2014/main" id="{9F15E676-C0C8-9EDF-1701-F8D2A86AAB81}"/>
              </a:ext>
            </a:extLst>
          </p:cNvPr>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a:extLst>
              <a:ext uri="{FF2B5EF4-FFF2-40B4-BE49-F238E27FC236}">
                <a16:creationId xmlns:a16="http://schemas.microsoft.com/office/drawing/2014/main" id="{41175462-0B0A-0B48-6BA8-CE027FC2BF25}"/>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Rectangle: Rounded Corners 1">
            <a:extLst>
              <a:ext uri="{FF2B5EF4-FFF2-40B4-BE49-F238E27FC236}">
                <a16:creationId xmlns:a16="http://schemas.microsoft.com/office/drawing/2014/main" id="{F618B388-9233-0E61-2772-E3DF1FF0117A}"/>
              </a:ext>
            </a:extLst>
          </p:cNvPr>
          <p:cNvSpPr/>
          <p:nvPr/>
        </p:nvSpPr>
        <p:spPr>
          <a:xfrm>
            <a:off x="787401" y="431801"/>
            <a:ext cx="7408333" cy="812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4400" dirty="0">
                <a:latin typeface="Baskerville Old Face" panose="02020602080505020303" pitchFamily="18" charset="0"/>
              </a:rPr>
              <a:t>Other Compliances</a:t>
            </a:r>
          </a:p>
        </p:txBody>
      </p:sp>
      <p:sp>
        <p:nvSpPr>
          <p:cNvPr id="3" name="Rectangle 2">
            <a:extLst>
              <a:ext uri="{FF2B5EF4-FFF2-40B4-BE49-F238E27FC236}">
                <a16:creationId xmlns:a16="http://schemas.microsoft.com/office/drawing/2014/main" id="{3DE039F9-63AE-07F0-5113-285CB8F8648E}"/>
              </a:ext>
            </a:extLst>
          </p:cNvPr>
          <p:cNvSpPr/>
          <p:nvPr/>
        </p:nvSpPr>
        <p:spPr>
          <a:xfrm>
            <a:off x="838200" y="1778000"/>
            <a:ext cx="12954000" cy="60589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285750" indent="-285750">
              <a:lnSpc>
                <a:spcPct val="150000"/>
              </a:lnSpc>
              <a:buFont typeface="Wingdings" panose="05000000000000000000" pitchFamily="2" charset="2"/>
              <a:buChar char="q"/>
            </a:pPr>
            <a:r>
              <a:rPr lang="en-US" sz="2800" dirty="0">
                <a:latin typeface="Bookman Old Style" panose="02050604050505020204" pitchFamily="18" charset="0"/>
              </a:rPr>
              <a:t>Reconciliation of books of accounts with returns i.e., GSTR 1, GSTR 2B and GSTR-3B.</a:t>
            </a:r>
          </a:p>
          <a:p>
            <a:pPr marL="285750" indent="-285750">
              <a:lnSpc>
                <a:spcPct val="150000"/>
              </a:lnSpc>
              <a:buFont typeface="Wingdings" panose="05000000000000000000" pitchFamily="2" charset="2"/>
              <a:buChar char="q"/>
            </a:pPr>
            <a:r>
              <a:rPr lang="en-US" sz="2800" dirty="0">
                <a:latin typeface="Bookman Old Style" panose="02050604050505020204" pitchFamily="18" charset="0"/>
              </a:rPr>
              <a:t>Verifying whether the E-Invoice has been generated or not of every supply made by the client.</a:t>
            </a:r>
          </a:p>
          <a:p>
            <a:pPr>
              <a:lnSpc>
                <a:spcPct val="150000"/>
              </a:lnSpc>
            </a:pPr>
            <a:endParaRPr lang="en-US" sz="2800" dirty="0">
              <a:latin typeface="Bookman Old Style" panose="02050604050505020204" pitchFamily="18" charset="0"/>
            </a:endParaRPr>
          </a:p>
          <a:p>
            <a:pPr marL="285750" indent="-285750">
              <a:lnSpc>
                <a:spcPct val="150000"/>
              </a:lnSpc>
              <a:buFont typeface="Wingdings" panose="05000000000000000000" pitchFamily="2" charset="2"/>
              <a:buChar char="q"/>
            </a:pPr>
            <a:endParaRPr lang="en-US" sz="2800" dirty="0">
              <a:latin typeface="Bookman Old Style" panose="02050604050505020204" pitchFamily="18" charset="0"/>
            </a:endParaRPr>
          </a:p>
        </p:txBody>
      </p:sp>
    </p:spTree>
    <p:extLst>
      <p:ext uri="{BB962C8B-B14F-4D97-AF65-F5344CB8AC3E}">
        <p14:creationId xmlns:p14="http://schemas.microsoft.com/office/powerpoint/2010/main" val="397513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92310208-64CD-F638-DDCF-FD3596C123C4}"/>
            </a:ext>
          </a:extLst>
        </p:cNvPr>
        <p:cNvGrpSpPr/>
        <p:nvPr/>
      </p:nvGrpSpPr>
      <p:grpSpPr>
        <a:xfrm>
          <a:off x="0" y="0"/>
          <a:ext cx="0" cy="0"/>
          <a:chOff x="0" y="0"/>
          <a:chExt cx="0" cy="0"/>
        </a:xfrm>
      </p:grpSpPr>
      <p:sp>
        <p:nvSpPr>
          <p:cNvPr id="143" name="Google Shape;143;p17">
            <a:extLst>
              <a:ext uri="{FF2B5EF4-FFF2-40B4-BE49-F238E27FC236}">
                <a16:creationId xmlns:a16="http://schemas.microsoft.com/office/drawing/2014/main" id="{BB9FAFBC-4953-9F1C-A754-A7EABE014B6C}"/>
              </a:ext>
            </a:extLst>
          </p:cNvPr>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a:extLst>
              <a:ext uri="{FF2B5EF4-FFF2-40B4-BE49-F238E27FC236}">
                <a16:creationId xmlns:a16="http://schemas.microsoft.com/office/drawing/2014/main" id="{BBE3E057-9B62-51DD-8F94-528F36A13BB7}"/>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a:extLst>
              <a:ext uri="{FF2B5EF4-FFF2-40B4-BE49-F238E27FC236}">
                <a16:creationId xmlns:a16="http://schemas.microsoft.com/office/drawing/2014/main" id="{F4FEC013-0F5F-F54F-1292-4DFBB384C721}"/>
              </a:ext>
            </a:extLst>
          </p:cNvPr>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a:extLst>
              <a:ext uri="{FF2B5EF4-FFF2-40B4-BE49-F238E27FC236}">
                <a16:creationId xmlns:a16="http://schemas.microsoft.com/office/drawing/2014/main" id="{9F15E676-C0C8-9EDF-1701-F8D2A86AAB81}"/>
              </a:ext>
            </a:extLst>
          </p:cNvPr>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a:extLst>
              <a:ext uri="{FF2B5EF4-FFF2-40B4-BE49-F238E27FC236}">
                <a16:creationId xmlns:a16="http://schemas.microsoft.com/office/drawing/2014/main" id="{41175462-0B0A-0B48-6BA8-CE027FC2BF25}"/>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Rectangle: Rounded Corners 1">
            <a:extLst>
              <a:ext uri="{FF2B5EF4-FFF2-40B4-BE49-F238E27FC236}">
                <a16:creationId xmlns:a16="http://schemas.microsoft.com/office/drawing/2014/main" id="{F618B388-9233-0E61-2772-E3DF1FF0117A}"/>
              </a:ext>
            </a:extLst>
          </p:cNvPr>
          <p:cNvSpPr/>
          <p:nvPr/>
        </p:nvSpPr>
        <p:spPr>
          <a:xfrm>
            <a:off x="787401" y="431801"/>
            <a:ext cx="8254999" cy="812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4400" dirty="0">
                <a:latin typeface="Baskerville Old Face" panose="02020602080505020303" pitchFamily="18" charset="0"/>
              </a:rPr>
              <a:t>Consequences of Non Compliance</a:t>
            </a:r>
          </a:p>
        </p:txBody>
      </p:sp>
      <p:sp>
        <p:nvSpPr>
          <p:cNvPr id="3" name="Rectangle 2">
            <a:extLst>
              <a:ext uri="{FF2B5EF4-FFF2-40B4-BE49-F238E27FC236}">
                <a16:creationId xmlns:a16="http://schemas.microsoft.com/office/drawing/2014/main" id="{3DE039F9-63AE-07F0-5113-285CB8F8648E}"/>
              </a:ext>
            </a:extLst>
          </p:cNvPr>
          <p:cNvSpPr/>
          <p:nvPr/>
        </p:nvSpPr>
        <p:spPr>
          <a:xfrm>
            <a:off x="787401" y="1540933"/>
            <a:ext cx="13004799" cy="629596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285750" indent="-285750">
              <a:lnSpc>
                <a:spcPct val="150000"/>
              </a:lnSpc>
              <a:buFont typeface="Wingdings" panose="05000000000000000000" pitchFamily="2" charset="2"/>
              <a:buChar char="q"/>
            </a:pPr>
            <a:r>
              <a:rPr lang="en-US" sz="2400" dirty="0">
                <a:latin typeface="Bookman Old Style" panose="02050604050505020204" pitchFamily="18" charset="0"/>
              </a:rPr>
              <a:t>E-waybill generation is blocked when GST returns for the last two consecutive months/quarters are </a:t>
            </a:r>
            <a:r>
              <a:rPr lang="en-US" sz="2400" dirty="0">
                <a:solidFill>
                  <a:srgbClr val="002060"/>
                </a:solidFill>
                <a:latin typeface="Bookman Old Style" panose="02050604050505020204" pitchFamily="18" charset="0"/>
              </a:rPr>
              <a:t>not filed</a:t>
            </a:r>
            <a:r>
              <a:rPr lang="en-US" sz="2400" dirty="0">
                <a:latin typeface="Bookman Old Style" panose="02050604050505020204" pitchFamily="18" charset="0"/>
              </a:rPr>
              <a:t>.</a:t>
            </a:r>
          </a:p>
          <a:p>
            <a:pPr marL="285750" indent="-285750">
              <a:lnSpc>
                <a:spcPct val="150000"/>
              </a:lnSpc>
              <a:buFont typeface="Wingdings" panose="05000000000000000000" pitchFamily="2" charset="2"/>
              <a:buChar char="q"/>
            </a:pPr>
            <a:r>
              <a:rPr lang="en-US" sz="2400" dirty="0">
                <a:latin typeface="Bookman Old Style" panose="02050604050505020204" pitchFamily="18" charset="0"/>
              </a:rPr>
              <a:t>If there is a difference between the liability declared in GSTR-1/IFF and the amount paid through GSTR-3B that exceeds a pre-defined limit, you will receive an intimation in </a:t>
            </a:r>
            <a:r>
              <a:rPr lang="en-US" sz="2400" dirty="0">
                <a:solidFill>
                  <a:srgbClr val="002060"/>
                </a:solidFill>
                <a:latin typeface="Bookman Old Style" panose="02050604050505020204" pitchFamily="18" charset="0"/>
              </a:rPr>
              <a:t>Form DRC-01B</a:t>
            </a:r>
            <a:r>
              <a:rPr lang="en-US" sz="2400" dirty="0">
                <a:latin typeface="Bookman Old Style" panose="02050604050505020204" pitchFamily="18" charset="0"/>
              </a:rPr>
              <a:t>.</a:t>
            </a:r>
          </a:p>
          <a:p>
            <a:pPr marL="285750" indent="-285750">
              <a:lnSpc>
                <a:spcPct val="150000"/>
              </a:lnSpc>
              <a:buFont typeface="Wingdings" panose="05000000000000000000" pitchFamily="2" charset="2"/>
              <a:buChar char="q"/>
            </a:pPr>
            <a:r>
              <a:rPr lang="en-US" sz="2400" dirty="0">
                <a:latin typeface="Bookman Old Style" panose="02050604050505020204" pitchFamily="18" charset="0"/>
              </a:rPr>
              <a:t>The </a:t>
            </a:r>
            <a:r>
              <a:rPr lang="en-US" sz="2400" dirty="0">
                <a:solidFill>
                  <a:srgbClr val="002060"/>
                </a:solidFill>
                <a:latin typeface="Bookman Old Style" panose="02050604050505020204" pitchFamily="18" charset="0"/>
              </a:rPr>
              <a:t>DRC-01C</a:t>
            </a:r>
            <a:r>
              <a:rPr lang="en-US" sz="2400" dirty="0">
                <a:latin typeface="Bookman Old Style" panose="02050604050505020204" pitchFamily="18" charset="0"/>
              </a:rPr>
              <a:t> is similar to the DRC-01B, intimations for ITC credit claimed in GSTR 3B in excess of prescribed available ITC amount in GSTR-2B.</a:t>
            </a:r>
          </a:p>
          <a:p>
            <a:pPr marL="285750" indent="-285750">
              <a:lnSpc>
                <a:spcPct val="150000"/>
              </a:lnSpc>
              <a:buFont typeface="Wingdings" panose="05000000000000000000" pitchFamily="2" charset="2"/>
              <a:buChar char="q"/>
            </a:pPr>
            <a:r>
              <a:rPr lang="en-US" sz="2400" dirty="0">
                <a:latin typeface="Bookman Old Style" panose="02050604050505020204" pitchFamily="18" charset="0"/>
              </a:rPr>
              <a:t>Form </a:t>
            </a:r>
            <a:r>
              <a:rPr lang="en-US" sz="2400" dirty="0">
                <a:solidFill>
                  <a:srgbClr val="002060"/>
                </a:solidFill>
                <a:latin typeface="Bookman Old Style" panose="02050604050505020204" pitchFamily="18" charset="0"/>
              </a:rPr>
              <a:t>GST ASMT-10 </a:t>
            </a:r>
            <a:r>
              <a:rPr lang="en-US" sz="2400" dirty="0">
                <a:latin typeface="Bookman Old Style" panose="02050604050505020204" pitchFamily="18" charset="0"/>
              </a:rPr>
              <a:t>is the notice issued under section 61 of CGST Act, 2017 read with Rule 99 of CGST Rules, 2017 for intimating discrepancies in GST returns filed by taxpayer and seeking explanation for same.</a:t>
            </a:r>
          </a:p>
          <a:p>
            <a:pPr marL="285750" indent="-285750">
              <a:lnSpc>
                <a:spcPct val="150000"/>
              </a:lnSpc>
              <a:buFont typeface="Wingdings" panose="05000000000000000000" pitchFamily="2" charset="2"/>
              <a:buChar char="q"/>
            </a:pPr>
            <a:endParaRPr lang="en-US" sz="2400" dirty="0">
              <a:latin typeface="Bookman Old Style" panose="02050604050505020204" pitchFamily="18" charset="0"/>
            </a:endParaRPr>
          </a:p>
        </p:txBody>
      </p:sp>
    </p:spTree>
    <p:extLst>
      <p:ext uri="{BB962C8B-B14F-4D97-AF65-F5344CB8AC3E}">
        <p14:creationId xmlns:p14="http://schemas.microsoft.com/office/powerpoint/2010/main" val="380532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95" name="Google Shape;95;p14" descr="D:\Anuradha 2018\2021\Verendra Kalra &amp; Co\Presentation Slides\JPG\Presentation Slides-01.jpg"/>
          <p:cNvPicPr preferRelativeResize="0"/>
          <p:nvPr/>
        </p:nvPicPr>
        <p:blipFill rotWithShape="1">
          <a:blip r:embed="rId3">
            <a:alphaModFix/>
          </a:blip>
          <a:srcRect/>
          <a:stretch/>
        </p:blipFill>
        <p:spPr>
          <a:xfrm>
            <a:off x="0" y="-11700"/>
            <a:ext cx="14630399" cy="8229600"/>
          </a:xfrm>
          <a:prstGeom prst="rect">
            <a:avLst/>
          </a:prstGeom>
          <a:noFill/>
          <a:ln>
            <a:noFill/>
          </a:ln>
        </p:spPr>
      </p:pic>
      <p:pic>
        <p:nvPicPr>
          <p:cNvPr id="99" name="Google Shape;99;p14" descr="Presentation Slides-06.png"/>
          <p:cNvPicPr preferRelativeResize="0"/>
          <p:nvPr/>
        </p:nvPicPr>
        <p:blipFill rotWithShape="1">
          <a:blip r:embed="rId4">
            <a:alphaModFix/>
          </a:blip>
          <a:srcRect/>
          <a:stretch/>
        </p:blipFill>
        <p:spPr>
          <a:xfrm>
            <a:off x="13868400" y="228600"/>
            <a:ext cx="539514" cy="533400"/>
          </a:xfrm>
          <a:prstGeom prst="rect">
            <a:avLst/>
          </a:prstGeom>
          <a:noFill/>
          <a:ln>
            <a:noFill/>
          </a:ln>
        </p:spPr>
      </p:pic>
      <p:sp>
        <p:nvSpPr>
          <p:cNvPr id="100" name="Google Shape;100;p14"/>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Google Shape;96;p14">
            <a:extLst>
              <a:ext uri="{FF2B5EF4-FFF2-40B4-BE49-F238E27FC236}">
                <a16:creationId xmlns:a16="http://schemas.microsoft.com/office/drawing/2014/main" id="{C2D72D76-7279-B39B-673F-5A17A2C699E2}"/>
              </a:ext>
            </a:extLst>
          </p:cNvPr>
          <p:cNvSpPr txBox="1"/>
          <p:nvPr/>
        </p:nvSpPr>
        <p:spPr>
          <a:xfrm>
            <a:off x="710607" y="1076156"/>
            <a:ext cx="573322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Topic Description</a:t>
            </a:r>
            <a:endParaRPr sz="4000" b="1" dirty="0">
              <a:solidFill>
                <a:srgbClr val="585852"/>
              </a:solidFill>
              <a:latin typeface="Roboto"/>
              <a:ea typeface="Roboto"/>
              <a:cs typeface="Roboto"/>
              <a:sym typeface="Roboto"/>
            </a:endParaRPr>
          </a:p>
        </p:txBody>
      </p:sp>
      <p:sp>
        <p:nvSpPr>
          <p:cNvPr id="3" name="Google Shape;97;p14">
            <a:extLst>
              <a:ext uri="{FF2B5EF4-FFF2-40B4-BE49-F238E27FC236}">
                <a16:creationId xmlns:a16="http://schemas.microsoft.com/office/drawing/2014/main" id="{1CF3476D-66EC-BBFB-0F73-2A166602AE16}"/>
              </a:ext>
            </a:extLst>
          </p:cNvPr>
          <p:cNvSpPr/>
          <p:nvPr/>
        </p:nvSpPr>
        <p:spPr>
          <a:xfrm>
            <a:off x="868546" y="1795702"/>
            <a:ext cx="4015425" cy="53258"/>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4" name="TextBox 3">
            <a:extLst>
              <a:ext uri="{FF2B5EF4-FFF2-40B4-BE49-F238E27FC236}">
                <a16:creationId xmlns:a16="http://schemas.microsoft.com/office/drawing/2014/main" id="{BCEA79B2-73F6-5128-3A33-D006E369D5DF}"/>
              </a:ext>
            </a:extLst>
          </p:cNvPr>
          <p:cNvSpPr txBox="1"/>
          <p:nvPr/>
        </p:nvSpPr>
        <p:spPr>
          <a:xfrm>
            <a:off x="868546" y="2387600"/>
            <a:ext cx="4015425" cy="3970318"/>
          </a:xfrm>
          <a:prstGeom prst="rect">
            <a:avLst/>
          </a:prstGeom>
          <a:noFill/>
        </p:spPr>
        <p:txBody>
          <a:bodyPr wrap="square" rtlCol="0">
            <a:spAutoFit/>
          </a:bodyPr>
          <a:lstStyle/>
          <a:p>
            <a:pPr marL="285750" indent="-285750">
              <a:buFont typeface="Wingdings" panose="05000000000000000000" pitchFamily="2" charset="2"/>
              <a:buChar char="Ø"/>
            </a:pPr>
            <a:r>
              <a:rPr lang="en-US" sz="3600" dirty="0">
                <a:latin typeface="Times New Roman" panose="02020603050405020304" pitchFamily="18" charset="0"/>
                <a:ea typeface="Roboto" panose="02000000000000000000" pitchFamily="2" charset="0"/>
                <a:cs typeface="Times New Roman" panose="02020603050405020304" pitchFamily="18" charset="0"/>
              </a:rPr>
              <a:t>GST Introduction, Compliances &amp; amendments  related to GST.</a:t>
            </a:r>
          </a:p>
          <a:p>
            <a:pPr marL="285750" indent="-285750">
              <a:buFont typeface="Wingdings" panose="05000000000000000000" pitchFamily="2" charset="2"/>
              <a:buChar char="Ø"/>
            </a:pPr>
            <a:r>
              <a:rPr lang="en-US" sz="3600" dirty="0">
                <a:latin typeface="Times New Roman" panose="02020603050405020304" pitchFamily="18" charset="0"/>
                <a:ea typeface="Roboto" panose="02000000000000000000" pitchFamily="2" charset="0"/>
                <a:cs typeface="Times New Roman" panose="02020603050405020304" pitchFamily="18" charset="0"/>
              </a:rPr>
              <a:t>An overview of GSTR 9 &amp; GSTR 9C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92310208-64CD-F638-DDCF-FD3596C123C4}"/>
            </a:ext>
          </a:extLst>
        </p:cNvPr>
        <p:cNvGrpSpPr/>
        <p:nvPr/>
      </p:nvGrpSpPr>
      <p:grpSpPr>
        <a:xfrm>
          <a:off x="0" y="0"/>
          <a:ext cx="0" cy="0"/>
          <a:chOff x="0" y="0"/>
          <a:chExt cx="0" cy="0"/>
        </a:xfrm>
      </p:grpSpPr>
      <p:sp>
        <p:nvSpPr>
          <p:cNvPr id="143" name="Google Shape;143;p17">
            <a:extLst>
              <a:ext uri="{FF2B5EF4-FFF2-40B4-BE49-F238E27FC236}">
                <a16:creationId xmlns:a16="http://schemas.microsoft.com/office/drawing/2014/main" id="{BB9FAFBC-4953-9F1C-A754-A7EABE014B6C}"/>
              </a:ext>
            </a:extLst>
          </p:cNvPr>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a:extLst>
              <a:ext uri="{FF2B5EF4-FFF2-40B4-BE49-F238E27FC236}">
                <a16:creationId xmlns:a16="http://schemas.microsoft.com/office/drawing/2014/main" id="{BBE3E057-9B62-51DD-8F94-528F36A13BB7}"/>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a:extLst>
              <a:ext uri="{FF2B5EF4-FFF2-40B4-BE49-F238E27FC236}">
                <a16:creationId xmlns:a16="http://schemas.microsoft.com/office/drawing/2014/main" id="{F4FEC013-0F5F-F54F-1292-4DFBB384C721}"/>
              </a:ext>
            </a:extLst>
          </p:cNvPr>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a:extLst>
              <a:ext uri="{FF2B5EF4-FFF2-40B4-BE49-F238E27FC236}">
                <a16:creationId xmlns:a16="http://schemas.microsoft.com/office/drawing/2014/main" id="{9F15E676-C0C8-9EDF-1701-F8D2A86AAB81}"/>
              </a:ext>
            </a:extLst>
          </p:cNvPr>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a:extLst>
              <a:ext uri="{FF2B5EF4-FFF2-40B4-BE49-F238E27FC236}">
                <a16:creationId xmlns:a16="http://schemas.microsoft.com/office/drawing/2014/main" id="{41175462-0B0A-0B48-6BA8-CE027FC2BF25}"/>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Rectangle: Rounded Corners 1">
            <a:extLst>
              <a:ext uri="{FF2B5EF4-FFF2-40B4-BE49-F238E27FC236}">
                <a16:creationId xmlns:a16="http://schemas.microsoft.com/office/drawing/2014/main" id="{F618B388-9233-0E61-2772-E3DF1FF0117A}"/>
              </a:ext>
            </a:extLst>
          </p:cNvPr>
          <p:cNvSpPr/>
          <p:nvPr/>
        </p:nvSpPr>
        <p:spPr>
          <a:xfrm>
            <a:off x="787401" y="431801"/>
            <a:ext cx="8136466" cy="812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4400" dirty="0">
                <a:latin typeface="Baskerville Old Face" panose="02020602080505020303" pitchFamily="18" charset="0"/>
              </a:rPr>
              <a:t>Consequences of Non Compliance</a:t>
            </a:r>
          </a:p>
        </p:txBody>
      </p:sp>
      <p:sp>
        <p:nvSpPr>
          <p:cNvPr id="3" name="Rectangle 2">
            <a:extLst>
              <a:ext uri="{FF2B5EF4-FFF2-40B4-BE49-F238E27FC236}">
                <a16:creationId xmlns:a16="http://schemas.microsoft.com/office/drawing/2014/main" id="{3DE039F9-63AE-07F0-5113-285CB8F8648E}"/>
              </a:ext>
            </a:extLst>
          </p:cNvPr>
          <p:cNvSpPr/>
          <p:nvPr/>
        </p:nvSpPr>
        <p:spPr>
          <a:xfrm>
            <a:off x="787401" y="1540933"/>
            <a:ext cx="13004799" cy="629596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285750" indent="-285750">
              <a:lnSpc>
                <a:spcPct val="150000"/>
              </a:lnSpc>
              <a:buFont typeface="Wingdings" panose="05000000000000000000" pitchFamily="2" charset="2"/>
              <a:buChar char="q"/>
            </a:pPr>
            <a:r>
              <a:rPr lang="en-US" sz="2400" dirty="0">
                <a:latin typeface="Bookman Old Style" panose="02050604050505020204" pitchFamily="18" charset="0"/>
              </a:rPr>
              <a:t>Under </a:t>
            </a:r>
            <a:r>
              <a:rPr lang="en-US" sz="2400" b="1" dirty="0">
                <a:latin typeface="Bookman Old Style" panose="02050604050505020204" pitchFamily="18" charset="0"/>
              </a:rPr>
              <a:t>Section 73 of the CGST Act 2017</a:t>
            </a:r>
            <a:r>
              <a:rPr lang="en-US" sz="2400" dirty="0">
                <a:latin typeface="Bookman Old Style" panose="02050604050505020204" pitchFamily="18" charset="0"/>
              </a:rPr>
              <a:t>, if a proper officer determines that tax has not been paid, short paid, or erroneously refunded, or if input tax credit has been wrongly availed or utilized </a:t>
            </a:r>
            <a:r>
              <a:rPr lang="en-US" sz="2400" dirty="0">
                <a:solidFill>
                  <a:schemeClr val="accent2">
                    <a:lumMod val="50000"/>
                  </a:schemeClr>
                </a:solidFill>
                <a:latin typeface="Bookman Old Style" panose="02050604050505020204" pitchFamily="18" charset="0"/>
              </a:rPr>
              <a:t>(excluding cases of fraud or willful misstatement</a:t>
            </a:r>
            <a:r>
              <a:rPr lang="en-US" sz="2400" dirty="0">
                <a:latin typeface="Bookman Old Style" panose="02050604050505020204" pitchFamily="18" charset="0"/>
              </a:rPr>
              <a:t>), they shall issue a notice to the liable person. This notice requires them to explain why they should not pay the specified amount, along with interest under Section 50 and any applicable penalties.</a:t>
            </a:r>
          </a:p>
          <a:p>
            <a:pPr marL="285750" indent="-285750">
              <a:lnSpc>
                <a:spcPct val="150000"/>
              </a:lnSpc>
              <a:buFont typeface="Wingdings" panose="05000000000000000000" pitchFamily="2" charset="2"/>
              <a:buChar char="q"/>
            </a:pPr>
            <a:r>
              <a:rPr lang="en-US" sz="2400" dirty="0">
                <a:latin typeface="Bookman Old Style" panose="02050604050505020204" pitchFamily="18" charset="0"/>
              </a:rPr>
              <a:t>Under </a:t>
            </a:r>
            <a:r>
              <a:rPr lang="en-US" sz="2400" b="1" dirty="0">
                <a:latin typeface="Bookman Old Style" panose="02050604050505020204" pitchFamily="18" charset="0"/>
              </a:rPr>
              <a:t>Section 74 of the CGST Act 2017</a:t>
            </a:r>
            <a:r>
              <a:rPr lang="en-US" sz="2400" dirty="0">
                <a:latin typeface="Bookman Old Style" panose="02050604050505020204" pitchFamily="18" charset="0"/>
              </a:rPr>
              <a:t>, if tax is unpaid or erroneously refunded </a:t>
            </a:r>
            <a:r>
              <a:rPr lang="en-US" sz="2400" dirty="0">
                <a:solidFill>
                  <a:schemeClr val="accent2">
                    <a:lumMod val="50000"/>
                  </a:schemeClr>
                </a:solidFill>
                <a:latin typeface="Bookman Old Style" panose="02050604050505020204" pitchFamily="18" charset="0"/>
              </a:rPr>
              <a:t>due to fraud or willful misstatement</a:t>
            </a:r>
            <a:r>
              <a:rPr lang="en-US" sz="2400" dirty="0">
                <a:latin typeface="Bookman Old Style" panose="02050604050505020204" pitchFamily="18" charset="0"/>
              </a:rPr>
              <a:t>, the proper officer issues a notice requiring the liable person to explain why they should not pay the specified amount, plus interest under Section 50 and a penalty equal to the tax amount.</a:t>
            </a:r>
          </a:p>
        </p:txBody>
      </p:sp>
    </p:spTree>
    <p:extLst>
      <p:ext uri="{BB962C8B-B14F-4D97-AF65-F5344CB8AC3E}">
        <p14:creationId xmlns:p14="http://schemas.microsoft.com/office/powerpoint/2010/main" val="3088250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Rectangle: Rounded Corners 1">
            <a:extLst>
              <a:ext uri="{FF2B5EF4-FFF2-40B4-BE49-F238E27FC236}">
                <a16:creationId xmlns:a16="http://schemas.microsoft.com/office/drawing/2014/main" id="{C4DE9CC6-D51A-89E1-D552-41858F3524A5}"/>
              </a:ext>
            </a:extLst>
          </p:cNvPr>
          <p:cNvSpPr/>
          <p:nvPr/>
        </p:nvSpPr>
        <p:spPr>
          <a:xfrm>
            <a:off x="838200" y="228600"/>
            <a:ext cx="12200467" cy="82973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800" dirty="0">
                <a:latin typeface="Baskerville Old Face" panose="02020602080505020303" pitchFamily="18" charset="0"/>
              </a:rPr>
              <a:t>GSTR 9: Annual Return</a:t>
            </a:r>
          </a:p>
        </p:txBody>
      </p:sp>
      <p:sp>
        <p:nvSpPr>
          <p:cNvPr id="3" name="Rectangle: Diagonal Corners Rounded 2">
            <a:extLst>
              <a:ext uri="{FF2B5EF4-FFF2-40B4-BE49-F238E27FC236}">
                <a16:creationId xmlns:a16="http://schemas.microsoft.com/office/drawing/2014/main" id="{E31C5D1E-AE4B-9B7B-29FA-C3C3F058FAD5}"/>
              </a:ext>
            </a:extLst>
          </p:cNvPr>
          <p:cNvSpPr/>
          <p:nvPr/>
        </p:nvSpPr>
        <p:spPr>
          <a:xfrm>
            <a:off x="468630" y="1278466"/>
            <a:ext cx="13865436" cy="657013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Wingdings" panose="05000000000000000000" pitchFamily="2" charset="2"/>
              <a:buChar char="Ø"/>
            </a:pPr>
            <a:endParaRPr lang="en-US" sz="2400" dirty="0">
              <a:latin typeface="Bookman Old Style" panose="02050604050505020204" pitchFamily="18" charset="0"/>
            </a:endParaRPr>
          </a:p>
          <a:p>
            <a:pPr marL="285750" indent="-285750" algn="just">
              <a:buFont typeface="Wingdings" panose="05000000000000000000" pitchFamily="2" charset="2"/>
              <a:buChar char="Ø"/>
            </a:pPr>
            <a:endParaRPr lang="en-US" sz="2400" dirty="0">
              <a:latin typeface="Bookman Old Style" panose="02050604050505020204" pitchFamily="18" charset="0"/>
            </a:endParaRPr>
          </a:p>
          <a:p>
            <a:pPr marL="285750" indent="-285750" algn="just">
              <a:buFont typeface="Wingdings" panose="05000000000000000000" pitchFamily="2" charset="2"/>
              <a:buChar char="Ø"/>
            </a:pPr>
            <a:r>
              <a:rPr lang="en-US" sz="2400" dirty="0">
                <a:latin typeface="Bookman Old Style" panose="02050604050505020204" pitchFamily="18" charset="0"/>
              </a:rPr>
              <a:t>As per section 44 of the CGST Act read with rule 80 (1) of the CGST Rules: </a:t>
            </a:r>
          </a:p>
          <a:p>
            <a:pPr algn="just"/>
            <a:r>
              <a:rPr lang="en-US" sz="2400" dirty="0">
                <a:latin typeface="Bookman Old Style" panose="02050604050505020204" pitchFamily="18" charset="0"/>
              </a:rPr>
              <a:t>   Every registered person whose aggregate turnover exceeds two crore rupees shall furnish annual return in GSTR-9, other than the following </a:t>
            </a:r>
          </a:p>
          <a:p>
            <a:pPr algn="just"/>
            <a:r>
              <a:rPr lang="en-US" sz="2400" dirty="0">
                <a:latin typeface="Bookman Old Style" panose="02050604050505020204" pitchFamily="18" charset="0"/>
              </a:rPr>
              <a:t>• an Input Service Distributor,</a:t>
            </a:r>
          </a:p>
          <a:p>
            <a:pPr algn="just"/>
            <a:r>
              <a:rPr lang="en-US" sz="2400" dirty="0">
                <a:latin typeface="Bookman Old Style" panose="02050604050505020204" pitchFamily="18" charset="0"/>
              </a:rPr>
              <a:t>• a person paying tax under section 51 or section 52 (TDS deductor &amp; TCS collector), </a:t>
            </a:r>
          </a:p>
          <a:p>
            <a:pPr algn="just"/>
            <a:r>
              <a:rPr lang="en-US" sz="2400" dirty="0">
                <a:latin typeface="Bookman Old Style" panose="02050604050505020204" pitchFamily="18" charset="0"/>
              </a:rPr>
              <a:t>• a casual taxable person </a:t>
            </a:r>
          </a:p>
          <a:p>
            <a:pPr algn="just"/>
            <a:r>
              <a:rPr lang="en-US" sz="2400" dirty="0">
                <a:latin typeface="Bookman Old Style" panose="02050604050505020204" pitchFamily="18" charset="0"/>
              </a:rPr>
              <a:t>• a non-resident taxable person</a:t>
            </a:r>
          </a:p>
          <a:p>
            <a:pPr algn="just"/>
            <a:r>
              <a:rPr lang="en-US" sz="2400" dirty="0">
                <a:latin typeface="Bookman Old Style" panose="02050604050505020204" pitchFamily="18" charset="0"/>
              </a:rPr>
              <a:t>shall furnish annual return in Form GSTR-9 on or before the 31st day of December of the succeeding financial year.</a:t>
            </a:r>
          </a:p>
          <a:p>
            <a:pPr algn="just"/>
            <a:endParaRPr lang="en-US" sz="2400" dirty="0">
              <a:latin typeface="Bookman Old Style" panose="02050604050505020204" pitchFamily="18" charset="0"/>
            </a:endParaRPr>
          </a:p>
          <a:p>
            <a:pPr marL="285750" indent="-285750" algn="just">
              <a:buFont typeface="Wingdings" panose="05000000000000000000" pitchFamily="2" charset="2"/>
              <a:buChar char="Ø"/>
            </a:pPr>
            <a:r>
              <a:rPr lang="en-US" sz="2400" dirty="0">
                <a:latin typeface="Bookman Old Style" panose="02050604050505020204" pitchFamily="18" charset="0"/>
              </a:rPr>
              <a:t>A person having multiple registrations exceeding turnover limit for filing GSTR-9 should also file a Nil Annual Return for those GSTIN which do not have any transactions during the year.</a:t>
            </a:r>
          </a:p>
          <a:p>
            <a:pPr marL="285750" indent="-285750" algn="just">
              <a:buFont typeface="Wingdings" panose="05000000000000000000" pitchFamily="2" charset="2"/>
              <a:buChar char="Ø"/>
            </a:pPr>
            <a:r>
              <a:rPr lang="en-US" sz="2400" dirty="0">
                <a:latin typeface="Bookman Old Style" panose="02050604050505020204" pitchFamily="18" charset="0"/>
              </a:rPr>
              <a:t>Form GSTR-9 does not allow for any revision after filing.</a:t>
            </a:r>
          </a:p>
          <a:p>
            <a:pPr marL="285750" indent="-285750" algn="just">
              <a:buFont typeface="Wingdings" panose="05000000000000000000" pitchFamily="2" charset="2"/>
              <a:buChar char="Ø"/>
            </a:pPr>
            <a:r>
              <a:rPr lang="en-US" sz="2400" dirty="0">
                <a:latin typeface="Bookman Old Style" panose="02050604050505020204" pitchFamily="18" charset="0"/>
              </a:rPr>
              <a:t>Liability identified during filing Annual Return can be deposited with Government using Form DRC-03</a:t>
            </a:r>
          </a:p>
          <a:p>
            <a:pPr marL="285750" indent="-285750" algn="just">
              <a:buFont typeface="Wingdings" panose="05000000000000000000" pitchFamily="2" charset="2"/>
              <a:buChar char="Ø"/>
            </a:pPr>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p:txBody>
      </p:sp>
    </p:spTree>
    <p:extLst>
      <p:ext uri="{BB962C8B-B14F-4D97-AF65-F5344CB8AC3E}">
        <p14:creationId xmlns:p14="http://schemas.microsoft.com/office/powerpoint/2010/main" val="3111815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979825" y="110067"/>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graphicFrame>
        <p:nvGraphicFramePr>
          <p:cNvPr id="4" name="Google Shape;297;p16">
            <a:extLst>
              <a:ext uri="{FF2B5EF4-FFF2-40B4-BE49-F238E27FC236}">
                <a16:creationId xmlns:a16="http://schemas.microsoft.com/office/drawing/2014/main" id="{347C03B4-0133-1417-13C5-798510DDD329}"/>
              </a:ext>
            </a:extLst>
          </p:cNvPr>
          <p:cNvGraphicFramePr/>
          <p:nvPr>
            <p:extLst>
              <p:ext uri="{D42A27DB-BD31-4B8C-83A1-F6EECF244321}">
                <p14:modId xmlns:p14="http://schemas.microsoft.com/office/powerpoint/2010/main" val="4191596874"/>
              </p:ext>
            </p:extLst>
          </p:nvPr>
        </p:nvGraphicFramePr>
        <p:xfrm>
          <a:off x="380909" y="376767"/>
          <a:ext cx="13411291" cy="7095067"/>
        </p:xfrm>
        <a:graphic>
          <a:graphicData uri="http://schemas.openxmlformats.org/drawingml/2006/table">
            <a:tbl>
              <a:tblPr>
                <a:effectLst>
                  <a:outerShdw blurRad="63500" sx="102000" sy="102000" algn="ctr" rotWithShape="0">
                    <a:prstClr val="black">
                      <a:alpha val="40000"/>
                    </a:prstClr>
                  </a:outerShdw>
                </a:effectLst>
                <a:tableStyleId>{69C7853C-536D-4A76-A0AE-DD22124D55A5}</a:tableStyleId>
              </a:tblPr>
              <a:tblGrid>
                <a:gridCol w="1949403">
                  <a:extLst>
                    <a:ext uri="{9D8B030D-6E8A-4147-A177-3AD203B41FA5}">
                      <a16:colId xmlns:a16="http://schemas.microsoft.com/office/drawing/2014/main" val="20000"/>
                    </a:ext>
                  </a:extLst>
                </a:gridCol>
                <a:gridCol w="11461888">
                  <a:extLst>
                    <a:ext uri="{9D8B030D-6E8A-4147-A177-3AD203B41FA5}">
                      <a16:colId xmlns:a16="http://schemas.microsoft.com/office/drawing/2014/main" val="20001"/>
                    </a:ext>
                  </a:extLst>
                </a:gridCol>
              </a:tblGrid>
              <a:tr h="864892">
                <a:tc>
                  <a:txBody>
                    <a:bodyPr/>
                    <a:lstStyle/>
                    <a:p>
                      <a:pPr marL="0" lvl="0" indent="0" algn="ctr" rtl="0">
                        <a:spcBef>
                          <a:spcPts val="0"/>
                        </a:spcBef>
                        <a:spcAft>
                          <a:spcPts val="0"/>
                        </a:spcAft>
                        <a:buNone/>
                      </a:pPr>
                      <a:r>
                        <a:rPr lang="en" sz="2400" b="1" u="sng" dirty="0">
                          <a:solidFill>
                            <a:schemeClr val="tx1"/>
                          </a:solidFill>
                        </a:rPr>
                        <a:t>PART</a:t>
                      </a:r>
                      <a:endParaRPr sz="2400" b="1" u="sng" dirty="0">
                        <a:solidFill>
                          <a:schemeClr val="tx1"/>
                        </a:solidFill>
                      </a:endParaRPr>
                    </a:p>
                  </a:txBody>
                  <a:tcPr marL="91425" marR="91425" marT="91425" marB="91425" anchor="ctr"/>
                </a:tc>
                <a:tc>
                  <a:txBody>
                    <a:bodyPr/>
                    <a:lstStyle/>
                    <a:p>
                      <a:pPr marL="0" lvl="0" indent="0" algn="ctr" rtl="0">
                        <a:spcBef>
                          <a:spcPts val="0"/>
                        </a:spcBef>
                        <a:spcAft>
                          <a:spcPts val="0"/>
                        </a:spcAft>
                        <a:buNone/>
                      </a:pPr>
                      <a:r>
                        <a:rPr lang="en" sz="2400" b="1" u="sng" dirty="0">
                          <a:solidFill>
                            <a:schemeClr val="tx1"/>
                          </a:solidFill>
                        </a:rPr>
                        <a:t>ITEMS  </a:t>
                      </a:r>
                    </a:p>
                  </a:txBody>
                  <a:tcPr marL="91425" marR="91425" marT="91425" marB="91425" anchor="ctr"/>
                </a:tc>
                <a:extLst>
                  <a:ext uri="{0D108BD9-81ED-4DB2-BD59-A6C34878D82A}">
                    <a16:rowId xmlns:a16="http://schemas.microsoft.com/office/drawing/2014/main" val="10000"/>
                  </a:ext>
                </a:extLst>
              </a:tr>
              <a:tr h="901434">
                <a:tc>
                  <a:txBody>
                    <a:bodyPr/>
                    <a:lstStyle/>
                    <a:p>
                      <a:pPr marL="0" lvl="0" indent="0" algn="ctr" rtl="0">
                        <a:spcBef>
                          <a:spcPts val="0"/>
                        </a:spcBef>
                        <a:spcAft>
                          <a:spcPts val="0"/>
                        </a:spcAft>
                        <a:buNone/>
                      </a:pPr>
                      <a:r>
                        <a:rPr lang="en" sz="2400" dirty="0">
                          <a:solidFill>
                            <a:schemeClr val="tx1"/>
                          </a:solidFill>
                        </a:rPr>
                        <a:t>I</a:t>
                      </a:r>
                      <a:endParaRPr sz="2400" dirty="0">
                        <a:solidFill>
                          <a:schemeClr val="tx1"/>
                        </a:solidFill>
                      </a:endParaRPr>
                    </a:p>
                  </a:txBody>
                  <a:tcPr marL="91425" marR="91425" marT="91425" marB="91425" anchor="ctr"/>
                </a:tc>
                <a:tc>
                  <a:txBody>
                    <a:bodyPr/>
                    <a:lstStyle/>
                    <a:p>
                      <a:pPr marL="0" lvl="0" indent="0" algn="l" rtl="0">
                        <a:spcBef>
                          <a:spcPts val="0"/>
                        </a:spcBef>
                        <a:spcAft>
                          <a:spcPts val="0"/>
                        </a:spcAft>
                        <a:buNone/>
                      </a:pPr>
                      <a:r>
                        <a:rPr lang="en" sz="2200" dirty="0">
                          <a:solidFill>
                            <a:schemeClr val="tx1"/>
                          </a:solidFill>
                        </a:rPr>
                        <a:t>Basic Details (i.e Financial Year, GSTIN, Legal name &amp; Trade name)</a:t>
                      </a:r>
                      <a:endParaRPr sz="2200" dirty="0">
                        <a:solidFill>
                          <a:schemeClr val="tx1"/>
                        </a:solidFill>
                      </a:endParaRPr>
                    </a:p>
                  </a:txBody>
                  <a:tcPr marL="91425" marR="91425" marT="91425" marB="91425" anchor="ctr"/>
                </a:tc>
                <a:extLst>
                  <a:ext uri="{0D108BD9-81ED-4DB2-BD59-A6C34878D82A}">
                    <a16:rowId xmlns:a16="http://schemas.microsoft.com/office/drawing/2014/main" val="10001"/>
                  </a:ext>
                </a:extLst>
              </a:tr>
              <a:tr h="1330638">
                <a:tc>
                  <a:txBody>
                    <a:bodyPr/>
                    <a:lstStyle/>
                    <a:p>
                      <a:pPr marL="0" lvl="0" indent="0" algn="ctr" rtl="0">
                        <a:spcBef>
                          <a:spcPts val="0"/>
                        </a:spcBef>
                        <a:spcAft>
                          <a:spcPts val="0"/>
                        </a:spcAft>
                        <a:buNone/>
                      </a:pPr>
                      <a:r>
                        <a:rPr lang="en" sz="2400" dirty="0">
                          <a:solidFill>
                            <a:schemeClr val="tx1"/>
                          </a:solidFill>
                        </a:rPr>
                        <a:t>II</a:t>
                      </a:r>
                      <a:endParaRPr sz="2400" dirty="0">
                        <a:solidFill>
                          <a:schemeClr val="tx1"/>
                        </a:solidFill>
                      </a:endParaRPr>
                    </a:p>
                  </a:txBody>
                  <a:tcPr marL="91425" marR="91425" marT="91425" marB="91425" anchor="ctr"/>
                </a:tc>
                <a:tc>
                  <a:txBody>
                    <a:bodyPr/>
                    <a:lstStyle/>
                    <a:p>
                      <a:pPr marL="0" lvl="0" indent="0" algn="l" rtl="0">
                        <a:spcBef>
                          <a:spcPts val="0"/>
                        </a:spcBef>
                        <a:spcAft>
                          <a:spcPts val="0"/>
                        </a:spcAft>
                        <a:buNone/>
                      </a:pPr>
                      <a:r>
                        <a:rPr lang="en" sz="2200" dirty="0">
                          <a:solidFill>
                            <a:schemeClr val="tx1"/>
                          </a:solidFill>
                        </a:rPr>
                        <a:t>Details of Outward and inward supplies made during the financial </a:t>
                      </a:r>
                      <a:endParaRPr sz="2200" dirty="0">
                        <a:solidFill>
                          <a:schemeClr val="tx1"/>
                        </a:solidFill>
                      </a:endParaRPr>
                    </a:p>
                    <a:p>
                      <a:pPr marL="0" lvl="0" indent="0" algn="l" rtl="0">
                        <a:spcBef>
                          <a:spcPts val="0"/>
                        </a:spcBef>
                        <a:spcAft>
                          <a:spcPts val="0"/>
                        </a:spcAft>
                        <a:buNone/>
                      </a:pPr>
                      <a:r>
                        <a:rPr lang="en" sz="2200" dirty="0">
                          <a:solidFill>
                            <a:schemeClr val="tx1"/>
                          </a:solidFill>
                        </a:rPr>
                        <a:t>year</a:t>
                      </a:r>
                      <a:endParaRPr sz="2200" dirty="0">
                        <a:solidFill>
                          <a:schemeClr val="tx1"/>
                        </a:solidFill>
                      </a:endParaRPr>
                    </a:p>
                  </a:txBody>
                  <a:tcPr marL="91425" marR="91425" marT="91425" marB="91425" anchor="ctr"/>
                </a:tc>
                <a:extLst>
                  <a:ext uri="{0D108BD9-81ED-4DB2-BD59-A6C34878D82A}">
                    <a16:rowId xmlns:a16="http://schemas.microsoft.com/office/drawing/2014/main" val="10002"/>
                  </a:ext>
                </a:extLst>
              </a:tr>
              <a:tr h="973634">
                <a:tc>
                  <a:txBody>
                    <a:bodyPr/>
                    <a:lstStyle/>
                    <a:p>
                      <a:pPr marL="0" lvl="0" indent="0" algn="ctr" rtl="0">
                        <a:spcBef>
                          <a:spcPts val="0"/>
                        </a:spcBef>
                        <a:spcAft>
                          <a:spcPts val="0"/>
                        </a:spcAft>
                        <a:buNone/>
                      </a:pPr>
                      <a:r>
                        <a:rPr lang="en" sz="2400" dirty="0">
                          <a:solidFill>
                            <a:schemeClr val="tx1"/>
                          </a:solidFill>
                        </a:rPr>
                        <a:t>III</a:t>
                      </a:r>
                      <a:endParaRPr sz="2400" dirty="0">
                        <a:solidFill>
                          <a:schemeClr val="tx1"/>
                        </a:solidFill>
                      </a:endParaRPr>
                    </a:p>
                  </a:txBody>
                  <a:tcPr marL="91425" marR="91425" marT="91425" marB="91425" anchor="ctr"/>
                </a:tc>
                <a:tc>
                  <a:txBody>
                    <a:bodyPr/>
                    <a:lstStyle/>
                    <a:p>
                      <a:pPr marL="0" lvl="0" indent="0" algn="l" rtl="0">
                        <a:spcBef>
                          <a:spcPts val="0"/>
                        </a:spcBef>
                        <a:spcAft>
                          <a:spcPts val="0"/>
                        </a:spcAft>
                        <a:buNone/>
                      </a:pPr>
                      <a:r>
                        <a:rPr lang="en" sz="2200" dirty="0">
                          <a:solidFill>
                            <a:schemeClr val="tx1"/>
                          </a:solidFill>
                        </a:rPr>
                        <a:t>Details of ITC for the financial year</a:t>
                      </a:r>
                      <a:endParaRPr sz="2200" dirty="0">
                        <a:solidFill>
                          <a:schemeClr val="tx1"/>
                        </a:solidFill>
                      </a:endParaRPr>
                    </a:p>
                  </a:txBody>
                  <a:tcPr marL="91425" marR="91425" marT="91425" marB="91425" anchor="ctr"/>
                </a:tc>
                <a:extLst>
                  <a:ext uri="{0D108BD9-81ED-4DB2-BD59-A6C34878D82A}">
                    <a16:rowId xmlns:a16="http://schemas.microsoft.com/office/drawing/2014/main" val="10003"/>
                  </a:ext>
                </a:extLst>
              </a:tr>
              <a:tr h="864892">
                <a:tc>
                  <a:txBody>
                    <a:bodyPr/>
                    <a:lstStyle/>
                    <a:p>
                      <a:pPr marL="0" lvl="0" indent="0" algn="ctr" rtl="0">
                        <a:spcBef>
                          <a:spcPts val="0"/>
                        </a:spcBef>
                        <a:spcAft>
                          <a:spcPts val="0"/>
                        </a:spcAft>
                        <a:buNone/>
                      </a:pPr>
                      <a:r>
                        <a:rPr lang="en" sz="2400" dirty="0">
                          <a:solidFill>
                            <a:schemeClr val="tx1"/>
                          </a:solidFill>
                        </a:rPr>
                        <a:t>IV</a:t>
                      </a:r>
                      <a:endParaRPr sz="2400" dirty="0">
                        <a:solidFill>
                          <a:schemeClr val="tx1"/>
                        </a:solidFill>
                      </a:endParaRPr>
                    </a:p>
                  </a:txBody>
                  <a:tcPr marL="91425" marR="91425" marT="91425" marB="91425" anchor="ctr"/>
                </a:tc>
                <a:tc>
                  <a:txBody>
                    <a:bodyPr/>
                    <a:lstStyle/>
                    <a:p>
                      <a:pPr marL="0" lvl="0" indent="0" algn="l" rtl="0">
                        <a:spcBef>
                          <a:spcPts val="0"/>
                        </a:spcBef>
                        <a:spcAft>
                          <a:spcPts val="0"/>
                        </a:spcAft>
                        <a:buNone/>
                      </a:pPr>
                      <a:r>
                        <a:rPr lang="en" sz="2200" dirty="0">
                          <a:solidFill>
                            <a:schemeClr val="tx1"/>
                          </a:solidFill>
                        </a:rPr>
                        <a:t>Details of tax paid as declared in returns filed during the financial year</a:t>
                      </a:r>
                      <a:endParaRPr sz="2200" dirty="0">
                        <a:solidFill>
                          <a:schemeClr val="tx1"/>
                        </a:solidFill>
                      </a:endParaRPr>
                    </a:p>
                  </a:txBody>
                  <a:tcPr marL="91425" marR="91425" marT="91425" marB="91425" anchor="ctr"/>
                </a:tc>
                <a:extLst>
                  <a:ext uri="{0D108BD9-81ED-4DB2-BD59-A6C34878D82A}">
                    <a16:rowId xmlns:a16="http://schemas.microsoft.com/office/drawing/2014/main" val="10004"/>
                  </a:ext>
                </a:extLst>
              </a:tr>
              <a:tr h="1294685">
                <a:tc>
                  <a:txBody>
                    <a:bodyPr/>
                    <a:lstStyle/>
                    <a:p>
                      <a:pPr marL="0" lvl="0" indent="0" algn="ctr" rtl="0">
                        <a:spcBef>
                          <a:spcPts val="0"/>
                        </a:spcBef>
                        <a:spcAft>
                          <a:spcPts val="0"/>
                        </a:spcAft>
                        <a:buNone/>
                      </a:pPr>
                      <a:r>
                        <a:rPr lang="en" sz="2400" dirty="0">
                          <a:solidFill>
                            <a:schemeClr val="tx1"/>
                          </a:solidFill>
                        </a:rPr>
                        <a:t>V</a:t>
                      </a:r>
                      <a:endParaRPr sz="2400" dirty="0">
                        <a:solidFill>
                          <a:schemeClr val="tx1"/>
                        </a:solidFill>
                      </a:endParaRPr>
                    </a:p>
                  </a:txBody>
                  <a:tcPr marL="91425" marR="91425" marT="91425" marB="91425" anchor="ctr"/>
                </a:tc>
                <a:tc>
                  <a:txBody>
                    <a:bodyPr/>
                    <a:lstStyle/>
                    <a:p>
                      <a:pPr marL="0" lvl="0" indent="0" algn="l" rtl="0">
                        <a:spcBef>
                          <a:spcPts val="0"/>
                        </a:spcBef>
                        <a:spcAft>
                          <a:spcPts val="0"/>
                        </a:spcAft>
                        <a:buNone/>
                      </a:pPr>
                      <a:r>
                        <a:rPr lang="en" sz="2200" dirty="0">
                          <a:solidFill>
                            <a:schemeClr val="tx1"/>
                          </a:solidFill>
                        </a:rPr>
                        <a:t>Particulars of the transactions for the FY declared in returns of next FY till the specified period.</a:t>
                      </a:r>
                      <a:endParaRPr sz="2200" dirty="0">
                        <a:solidFill>
                          <a:schemeClr val="tx1"/>
                        </a:solidFill>
                      </a:endParaRPr>
                    </a:p>
                  </a:txBody>
                  <a:tcPr marL="91425" marR="91425" marT="91425" marB="91425" anchor="ctr"/>
                </a:tc>
                <a:extLst>
                  <a:ext uri="{0D108BD9-81ED-4DB2-BD59-A6C34878D82A}">
                    <a16:rowId xmlns:a16="http://schemas.microsoft.com/office/drawing/2014/main" val="10005"/>
                  </a:ext>
                </a:extLst>
              </a:tr>
              <a:tr h="864892">
                <a:tc>
                  <a:txBody>
                    <a:bodyPr/>
                    <a:lstStyle/>
                    <a:p>
                      <a:pPr marL="0" lvl="0" indent="0" algn="ctr" rtl="0">
                        <a:spcBef>
                          <a:spcPts val="0"/>
                        </a:spcBef>
                        <a:spcAft>
                          <a:spcPts val="0"/>
                        </a:spcAft>
                        <a:buNone/>
                      </a:pPr>
                      <a:r>
                        <a:rPr lang="en" sz="2400" dirty="0">
                          <a:solidFill>
                            <a:schemeClr val="tx1"/>
                          </a:solidFill>
                        </a:rPr>
                        <a:t>VI</a:t>
                      </a:r>
                      <a:endParaRPr sz="2400" dirty="0">
                        <a:solidFill>
                          <a:schemeClr val="tx1"/>
                        </a:solidFill>
                      </a:endParaRPr>
                    </a:p>
                  </a:txBody>
                  <a:tcPr marL="91425" marR="91425" marT="91425" marB="91425" anchor="ctr"/>
                </a:tc>
                <a:tc>
                  <a:txBody>
                    <a:bodyPr/>
                    <a:lstStyle/>
                    <a:p>
                      <a:pPr marL="0" lvl="0" indent="0" algn="l" rtl="0">
                        <a:spcBef>
                          <a:spcPts val="0"/>
                        </a:spcBef>
                        <a:spcAft>
                          <a:spcPts val="0"/>
                        </a:spcAft>
                        <a:buNone/>
                      </a:pPr>
                      <a:r>
                        <a:rPr lang="en" sz="2200" dirty="0">
                          <a:solidFill>
                            <a:schemeClr val="tx1"/>
                          </a:solidFill>
                        </a:rPr>
                        <a:t>Other Information</a:t>
                      </a:r>
                      <a:endParaRPr sz="2200" dirty="0">
                        <a:solidFill>
                          <a:schemeClr val="tx1"/>
                        </a:solidFill>
                      </a:endParaRPr>
                    </a:p>
                  </a:txBody>
                  <a:tcPr marL="91425" marR="91425" marT="91425" marB="91425"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42717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3" name="Plaque 2">
            <a:extLst>
              <a:ext uri="{FF2B5EF4-FFF2-40B4-BE49-F238E27FC236}">
                <a16:creationId xmlns:a16="http://schemas.microsoft.com/office/drawing/2014/main" id="{BBCBFF34-BE1E-D33A-3150-0069295D4C5E}"/>
              </a:ext>
            </a:extLst>
          </p:cNvPr>
          <p:cNvSpPr/>
          <p:nvPr/>
        </p:nvSpPr>
        <p:spPr>
          <a:xfrm>
            <a:off x="782155" y="896119"/>
            <a:ext cx="10236200" cy="905933"/>
          </a:xfrm>
          <a:prstGeom prst="plaque">
            <a:avLst/>
          </a:prstGeom>
          <a:ln>
            <a:solidFill>
              <a:schemeClr val="tx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Google Shape;146;p17"/>
          <p:cNvSpPr txBox="1"/>
          <p:nvPr/>
        </p:nvSpPr>
        <p:spPr>
          <a:xfrm>
            <a:off x="1041400" y="964386"/>
            <a:ext cx="1040635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585852"/>
                </a:solidFill>
                <a:latin typeface="Baskerville Old Face" panose="02020602080505020303" pitchFamily="18" charset="0"/>
                <a:ea typeface="Roboto"/>
                <a:cs typeface="Roboto"/>
                <a:sym typeface="Roboto"/>
              </a:rPr>
              <a:t>Challenges while Filling GSTR 9</a:t>
            </a:r>
            <a:endParaRPr sz="4400" b="1" dirty="0">
              <a:solidFill>
                <a:srgbClr val="585852"/>
              </a:solidFill>
              <a:latin typeface="Baskerville Old Face" panose="02020602080505020303" pitchFamily="18" charset="0"/>
              <a:ea typeface="Roboto"/>
              <a:cs typeface="Roboto"/>
              <a:sym typeface="Roboto"/>
            </a:endParaRPr>
          </a:p>
        </p:txBody>
      </p:sp>
      <p:sp>
        <p:nvSpPr>
          <p:cNvPr id="147" name="Google Shape;147;p17"/>
          <p:cNvSpPr/>
          <p:nvPr/>
        </p:nvSpPr>
        <p:spPr>
          <a:xfrm flipV="1">
            <a:off x="896542" y="918667"/>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33600"/>
            <a:ext cx="13030291" cy="275148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20000"/>
              </a:lnSpc>
              <a:spcBef>
                <a:spcPts val="0"/>
              </a:spcBef>
              <a:spcAft>
                <a:spcPts val="0"/>
              </a:spcAft>
              <a:buFont typeface="Wingdings" panose="05000000000000000000" pitchFamily="2" charset="2"/>
              <a:buChar char="§"/>
            </a:pPr>
            <a:r>
              <a:rPr lang="en-US" sz="2400" dirty="0">
                <a:solidFill>
                  <a:schemeClr val="tx1"/>
                </a:solidFill>
                <a:latin typeface="Bookman Old Style" panose="02050604050505020204" pitchFamily="18" charset="0"/>
                <a:ea typeface="Roboto"/>
                <a:cs typeface="Roboto"/>
                <a:sym typeface="Roboto"/>
              </a:rPr>
              <a:t>Annual return demands the bifurcation of Input Tax Credit claimed between Inputs, Services, and Capital Goods.</a:t>
            </a:r>
          </a:p>
          <a:p>
            <a:pPr marL="342900" marR="0" lvl="0" indent="-342900" algn="l" rtl="0">
              <a:lnSpc>
                <a:spcPct val="120000"/>
              </a:lnSpc>
              <a:spcBef>
                <a:spcPts val="0"/>
              </a:spcBef>
              <a:spcAft>
                <a:spcPts val="0"/>
              </a:spcAft>
              <a:buFont typeface="Wingdings" panose="05000000000000000000" pitchFamily="2" charset="2"/>
              <a:buChar char="§"/>
            </a:pPr>
            <a:r>
              <a:rPr lang="en-US" sz="2400" dirty="0">
                <a:solidFill>
                  <a:schemeClr val="tx1"/>
                </a:solidFill>
                <a:latin typeface="Bookman Old Style" panose="02050604050505020204" pitchFamily="18" charset="0"/>
                <a:ea typeface="Roboto"/>
                <a:cs typeface="Roboto"/>
                <a:sym typeface="Roboto"/>
              </a:rPr>
              <a:t>The primary challenge faced by taxpayers while filing GSTR-9 is the mismatch of ITC values in GSTR-2B and GSTR-9.</a:t>
            </a:r>
          </a:p>
          <a:p>
            <a:pPr marL="342900" marR="0" lvl="0" indent="-342900" algn="l" rtl="0">
              <a:lnSpc>
                <a:spcPct val="120000"/>
              </a:lnSpc>
              <a:spcBef>
                <a:spcPts val="0"/>
              </a:spcBef>
              <a:spcAft>
                <a:spcPts val="0"/>
              </a:spcAft>
              <a:buFont typeface="Wingdings" panose="05000000000000000000" pitchFamily="2" charset="2"/>
              <a:buChar char="§"/>
            </a:pPr>
            <a:r>
              <a:rPr lang="en-US" sz="2400" dirty="0">
                <a:solidFill>
                  <a:schemeClr val="tx1"/>
                </a:solidFill>
                <a:latin typeface="Bookman Old Style" panose="02050604050505020204" pitchFamily="18" charset="0"/>
                <a:ea typeface="Roboto"/>
                <a:cs typeface="Roboto"/>
                <a:sym typeface="Roboto"/>
              </a:rPr>
              <a:t>Furnishing of HSN wise summary of Outward supplies &amp; inward supplies.</a:t>
            </a:r>
          </a:p>
          <a:p>
            <a:pPr marL="342900" marR="0" lvl="0" indent="-342900" algn="l" rtl="0">
              <a:lnSpc>
                <a:spcPct val="120000"/>
              </a:lnSpc>
              <a:spcBef>
                <a:spcPts val="0"/>
              </a:spcBef>
              <a:spcAft>
                <a:spcPts val="0"/>
              </a:spcAft>
              <a:buFont typeface="Wingdings" panose="05000000000000000000" pitchFamily="2" charset="2"/>
              <a:buChar char="§"/>
            </a:pPr>
            <a:r>
              <a:rPr lang="en-US" sz="2400" dirty="0">
                <a:solidFill>
                  <a:schemeClr val="tx1"/>
                </a:solidFill>
                <a:latin typeface="Bookman Old Style" panose="02050604050505020204" pitchFamily="18" charset="0"/>
                <a:ea typeface="Roboto"/>
                <a:cs typeface="Roboto"/>
                <a:sym typeface="Roboto"/>
              </a:rPr>
              <a:t>Proper reconciliation of Input Tax Credit between GSTR 2B &amp; Books.</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370314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Rectangle: Rounded Corners 1">
            <a:extLst>
              <a:ext uri="{FF2B5EF4-FFF2-40B4-BE49-F238E27FC236}">
                <a16:creationId xmlns:a16="http://schemas.microsoft.com/office/drawing/2014/main" id="{9807BD41-28B3-8A38-F118-2B266E03195B}"/>
              </a:ext>
            </a:extLst>
          </p:cNvPr>
          <p:cNvSpPr/>
          <p:nvPr/>
        </p:nvSpPr>
        <p:spPr>
          <a:xfrm>
            <a:off x="838200" y="228600"/>
            <a:ext cx="12200467" cy="82973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800" dirty="0">
                <a:latin typeface="Baskerville Old Face" panose="02020602080505020303" pitchFamily="18" charset="0"/>
              </a:rPr>
              <a:t>GSTR 9C: Reconciliation Statement</a:t>
            </a:r>
          </a:p>
        </p:txBody>
      </p:sp>
      <p:sp>
        <p:nvSpPr>
          <p:cNvPr id="3" name="Rectangle: Diagonal Corners Rounded 2">
            <a:extLst>
              <a:ext uri="{FF2B5EF4-FFF2-40B4-BE49-F238E27FC236}">
                <a16:creationId xmlns:a16="http://schemas.microsoft.com/office/drawing/2014/main" id="{1FA284B4-4604-2CAE-F0C5-68B5D0778E70}"/>
              </a:ext>
            </a:extLst>
          </p:cNvPr>
          <p:cNvSpPr/>
          <p:nvPr/>
        </p:nvSpPr>
        <p:spPr>
          <a:xfrm>
            <a:off x="468630" y="1278466"/>
            <a:ext cx="13865436" cy="657013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lgn="just">
              <a:buFont typeface="Wingdings" panose="05000000000000000000" pitchFamily="2" charset="2"/>
              <a:buChar char="q"/>
            </a:pPr>
            <a:r>
              <a:rPr lang="en-US" sz="2400" dirty="0">
                <a:latin typeface="Bookman Old Style" panose="02050604050505020204" pitchFamily="18" charset="0"/>
              </a:rPr>
              <a:t> Every registered person whose aggregate turnover during a financial year exceeds Rs.5 crore rupees must file this form.</a:t>
            </a:r>
          </a:p>
          <a:p>
            <a:pPr marL="342900" indent="-342900" algn="just">
              <a:buFont typeface="Wingdings" panose="05000000000000000000" pitchFamily="2" charset="2"/>
              <a:buChar char="q"/>
            </a:pPr>
            <a:r>
              <a:rPr lang="en-US" sz="2400" dirty="0">
                <a:latin typeface="Bookman Old Style" panose="02050604050505020204" pitchFamily="18" charset="0"/>
              </a:rPr>
              <a:t>It is a statement of reconciliation between GSTR 9 &amp; figures as per audited financial statements.</a:t>
            </a:r>
          </a:p>
          <a:p>
            <a:pPr marL="342900" indent="-342900" algn="just">
              <a:buFont typeface="Wingdings" panose="05000000000000000000" pitchFamily="2" charset="2"/>
              <a:buChar char="q"/>
            </a:pPr>
            <a:r>
              <a:rPr lang="en-US" sz="2400" dirty="0">
                <a:latin typeface="Bookman Old Style" panose="02050604050505020204" pitchFamily="18" charset="0"/>
              </a:rPr>
              <a:t>Any differences arising from this reconciliation exercise will be reported in this statement, along with the reasons for the same.</a:t>
            </a:r>
          </a:p>
          <a:p>
            <a:pPr marL="342900" indent="-342900" algn="just">
              <a:buFont typeface="Wingdings" panose="05000000000000000000" pitchFamily="2" charset="2"/>
              <a:buChar char="q"/>
            </a:pPr>
            <a:r>
              <a:rPr lang="en-US" sz="2400" dirty="0">
                <a:latin typeface="Bookman Old Style" panose="02050604050505020204" pitchFamily="18" charset="0"/>
              </a:rPr>
              <a:t>GSTR-9C must be filed on or before 31st December of the year subsequent to the relevant FY.</a:t>
            </a:r>
          </a:p>
          <a:p>
            <a:pPr marL="342900" indent="-342900" algn="just">
              <a:buFont typeface="Wingdings" panose="05000000000000000000" pitchFamily="2" charset="2"/>
              <a:buChar char="q"/>
            </a:pPr>
            <a:r>
              <a:rPr lang="en-US" sz="2400" dirty="0">
                <a:latin typeface="Bookman Old Style" panose="02050604050505020204" pitchFamily="18" charset="0"/>
              </a:rPr>
              <a:t>Form GSTR-9C should be self-certified by the taxpayer.  </a:t>
            </a:r>
          </a:p>
          <a:p>
            <a:pPr algn="just"/>
            <a:endParaRPr lang="en-US" sz="2400" dirty="0">
              <a:latin typeface="Bookman Old Style" panose="02050604050505020204" pitchFamily="18" charset="0"/>
            </a:endParaRPr>
          </a:p>
        </p:txBody>
      </p:sp>
    </p:spTree>
    <p:extLst>
      <p:ext uri="{BB962C8B-B14F-4D97-AF65-F5344CB8AC3E}">
        <p14:creationId xmlns:p14="http://schemas.microsoft.com/office/powerpoint/2010/main" val="890555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773977" y="1470177"/>
            <a:ext cx="13177345" cy="5354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 sz="2400" dirty="0">
                <a:solidFill>
                  <a:schemeClr val="dk1"/>
                </a:solidFill>
                <a:latin typeface="Bookman Old Style" panose="02050604050505020204" pitchFamily="18" charset="0"/>
                <a:ea typeface="+mn-ea"/>
                <a:cs typeface="+mn-cs"/>
              </a:rPr>
              <a:t>GSTR-9C consists of the following parts as listed below:</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graphicFrame>
        <p:nvGraphicFramePr>
          <p:cNvPr id="5" name="Table 5">
            <a:extLst>
              <a:ext uri="{FF2B5EF4-FFF2-40B4-BE49-F238E27FC236}">
                <a16:creationId xmlns:a16="http://schemas.microsoft.com/office/drawing/2014/main" id="{AE009456-BF54-DFD8-9025-A93D1D6B4CD0}"/>
              </a:ext>
            </a:extLst>
          </p:cNvPr>
          <p:cNvGraphicFramePr>
            <a:graphicFrameLocks noGrp="1"/>
          </p:cNvGraphicFramePr>
          <p:nvPr>
            <p:extLst>
              <p:ext uri="{D42A27DB-BD31-4B8C-83A1-F6EECF244321}">
                <p14:modId xmlns:p14="http://schemas.microsoft.com/office/powerpoint/2010/main" val="3333877427"/>
              </p:ext>
            </p:extLst>
          </p:nvPr>
        </p:nvGraphicFramePr>
        <p:xfrm>
          <a:off x="933100" y="2184400"/>
          <a:ext cx="12732100" cy="5096847"/>
        </p:xfrm>
        <a:graphic>
          <a:graphicData uri="http://schemas.openxmlformats.org/drawingml/2006/table">
            <a:tbl>
              <a:tblPr>
                <a:effectLst>
                  <a:outerShdw blurRad="63500" sx="102000" sy="102000" algn="ctr" rotWithShape="0">
                    <a:prstClr val="black">
                      <a:alpha val="40000"/>
                    </a:prstClr>
                  </a:outerShdw>
                </a:effectLst>
                <a:tableStyleId>{69C7853C-536D-4A76-A0AE-DD22124D55A5}</a:tableStyleId>
              </a:tblPr>
              <a:tblGrid>
                <a:gridCol w="2388193">
                  <a:extLst>
                    <a:ext uri="{9D8B030D-6E8A-4147-A177-3AD203B41FA5}">
                      <a16:colId xmlns:a16="http://schemas.microsoft.com/office/drawing/2014/main" val="86468490"/>
                    </a:ext>
                  </a:extLst>
                </a:gridCol>
                <a:gridCol w="10343907">
                  <a:extLst>
                    <a:ext uri="{9D8B030D-6E8A-4147-A177-3AD203B41FA5}">
                      <a16:colId xmlns:a16="http://schemas.microsoft.com/office/drawing/2014/main" val="2849172643"/>
                    </a:ext>
                  </a:extLst>
                </a:gridCol>
              </a:tblGrid>
              <a:tr h="729849">
                <a:tc>
                  <a:txBody>
                    <a:bodyPr/>
                    <a:lstStyle/>
                    <a:p>
                      <a:pPr algn="ctr"/>
                      <a:r>
                        <a:rPr lang="en-US" sz="2400" b="1" u="sng" dirty="0">
                          <a:solidFill>
                            <a:schemeClr val="tx1"/>
                          </a:solidFill>
                        </a:rPr>
                        <a:t>PART</a:t>
                      </a:r>
                      <a:endParaRPr lang="en-US" sz="2400" b="1" u="sng" dirty="0">
                        <a:solidFill>
                          <a:schemeClr val="tx1"/>
                        </a:solidFill>
                        <a:latin typeface="+mn-lt"/>
                      </a:endParaRPr>
                    </a:p>
                  </a:txBody>
                  <a:tcPr anchor="ctr"/>
                </a:tc>
                <a:tc>
                  <a:txBody>
                    <a:bodyPr/>
                    <a:lstStyle/>
                    <a:p>
                      <a:pPr algn="ctr"/>
                      <a:r>
                        <a:rPr lang="en-US" sz="2400" b="1" u="sng" dirty="0">
                          <a:solidFill>
                            <a:schemeClr val="tx1"/>
                          </a:solidFill>
                        </a:rPr>
                        <a:t>ITEMS</a:t>
                      </a:r>
                      <a:endParaRPr lang="en-US" sz="2400" b="1" u="sng" dirty="0">
                        <a:solidFill>
                          <a:schemeClr val="tx1"/>
                        </a:solidFill>
                        <a:latin typeface="+mn-lt"/>
                      </a:endParaRPr>
                    </a:p>
                  </a:txBody>
                  <a:tcPr anchor="ctr"/>
                </a:tc>
                <a:extLst>
                  <a:ext uri="{0D108BD9-81ED-4DB2-BD59-A6C34878D82A}">
                    <a16:rowId xmlns:a16="http://schemas.microsoft.com/office/drawing/2014/main" val="2720724941"/>
                  </a:ext>
                </a:extLst>
              </a:tr>
              <a:tr h="729849">
                <a:tc>
                  <a:txBody>
                    <a:bodyPr/>
                    <a:lstStyle/>
                    <a:p>
                      <a:pPr algn="ctr"/>
                      <a:r>
                        <a:rPr lang="en-US" sz="2400" b="0" dirty="0">
                          <a:solidFill>
                            <a:schemeClr val="tx1"/>
                          </a:solidFill>
                        </a:rPr>
                        <a:t>I</a:t>
                      </a:r>
                      <a:endParaRPr lang="en-US" sz="2400" b="0" dirty="0">
                        <a:solidFill>
                          <a:schemeClr val="tx1"/>
                        </a:solidFill>
                        <a:latin typeface="+mn-lt"/>
                      </a:endParaRPr>
                    </a:p>
                  </a:txBody>
                  <a:tcPr anchor="ctr"/>
                </a:tc>
                <a:tc>
                  <a:txBody>
                    <a:bodyPr/>
                    <a:lstStyle/>
                    <a:p>
                      <a:r>
                        <a:rPr lang="en-US" sz="2400" b="0" u="none" strike="noStrike" cap="none" baseline="0" dirty="0">
                          <a:solidFill>
                            <a:schemeClr val="tx1"/>
                          </a:solidFill>
                          <a:sym typeface="Arial"/>
                        </a:rPr>
                        <a:t>Basic Details (i.e. FY, GSTIN, Legal Name &amp; Trade Name)</a:t>
                      </a:r>
                      <a:endParaRPr lang="en-US" sz="2400" b="0" i="0" u="none" strike="noStrike" cap="none" baseline="0" dirty="0">
                        <a:solidFill>
                          <a:schemeClr val="tx1"/>
                        </a:solidFill>
                        <a:latin typeface="+mn-lt"/>
                        <a:ea typeface="+mn-ea"/>
                        <a:cs typeface="+mn-cs"/>
                        <a:sym typeface="Arial"/>
                      </a:endParaRPr>
                    </a:p>
                  </a:txBody>
                  <a:tcPr anchor="ctr"/>
                </a:tc>
                <a:extLst>
                  <a:ext uri="{0D108BD9-81ED-4DB2-BD59-A6C34878D82A}">
                    <a16:rowId xmlns:a16="http://schemas.microsoft.com/office/drawing/2014/main" val="3700501675"/>
                  </a:ext>
                </a:extLst>
              </a:tr>
              <a:tr h="969100">
                <a:tc>
                  <a:txBody>
                    <a:bodyPr/>
                    <a:lstStyle/>
                    <a:p>
                      <a:pPr algn="ctr"/>
                      <a:r>
                        <a:rPr lang="en-US" sz="2400" b="0" dirty="0">
                          <a:solidFill>
                            <a:schemeClr val="tx1"/>
                          </a:solidFill>
                        </a:rPr>
                        <a:t>II</a:t>
                      </a:r>
                      <a:endParaRPr lang="en-US" sz="2400" b="0" dirty="0">
                        <a:solidFill>
                          <a:schemeClr val="tx1"/>
                        </a:solidFill>
                        <a:latin typeface="+mn-lt"/>
                      </a:endParaRPr>
                    </a:p>
                  </a:txBody>
                  <a:tcPr anchor="ctr"/>
                </a:tc>
                <a:tc>
                  <a:txBody>
                    <a:bodyPr/>
                    <a:lstStyle/>
                    <a:p>
                      <a:r>
                        <a:rPr lang="en-US" sz="2400" b="0" u="none" strike="noStrike" cap="none" baseline="0" dirty="0">
                          <a:solidFill>
                            <a:schemeClr val="tx1"/>
                          </a:solidFill>
                          <a:sym typeface="Arial"/>
                        </a:rPr>
                        <a:t>Reconciliation of turnover declared in audited Annual Financial Statement with turnover declared in Annual Return (GSTR9) 	</a:t>
                      </a:r>
                      <a:endParaRPr lang="en-US" sz="2400" b="0" dirty="0">
                        <a:solidFill>
                          <a:schemeClr val="tx1"/>
                        </a:solidFill>
                        <a:latin typeface="+mn-lt"/>
                      </a:endParaRPr>
                    </a:p>
                  </a:txBody>
                  <a:tcPr anchor="ctr"/>
                </a:tc>
                <a:extLst>
                  <a:ext uri="{0D108BD9-81ED-4DB2-BD59-A6C34878D82A}">
                    <a16:rowId xmlns:a16="http://schemas.microsoft.com/office/drawing/2014/main" val="246137551"/>
                  </a:ext>
                </a:extLst>
              </a:tr>
              <a:tr h="969100">
                <a:tc>
                  <a:txBody>
                    <a:bodyPr/>
                    <a:lstStyle/>
                    <a:p>
                      <a:pPr algn="ctr"/>
                      <a:r>
                        <a:rPr lang="en-US" sz="2400" b="0" dirty="0">
                          <a:solidFill>
                            <a:schemeClr val="tx1"/>
                          </a:solidFill>
                        </a:rPr>
                        <a:t>III</a:t>
                      </a:r>
                      <a:endParaRPr lang="en-US" sz="2400" b="0" dirty="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u="none" strike="noStrike" cap="none" baseline="0" dirty="0">
                          <a:solidFill>
                            <a:schemeClr val="tx1"/>
                          </a:solidFill>
                          <a:sym typeface="Arial"/>
                        </a:rPr>
                        <a:t>Reconciliation of tax paid 	</a:t>
                      </a:r>
                    </a:p>
                    <a:p>
                      <a:endParaRPr lang="en-US" sz="2400" b="0" dirty="0">
                        <a:solidFill>
                          <a:schemeClr val="tx1"/>
                        </a:solidFill>
                        <a:latin typeface="+mn-lt"/>
                      </a:endParaRPr>
                    </a:p>
                  </a:txBody>
                  <a:tcPr anchor="ctr"/>
                </a:tc>
                <a:extLst>
                  <a:ext uri="{0D108BD9-81ED-4DB2-BD59-A6C34878D82A}">
                    <a16:rowId xmlns:a16="http://schemas.microsoft.com/office/drawing/2014/main" val="2993976483"/>
                  </a:ext>
                </a:extLst>
              </a:tr>
              <a:tr h="969100">
                <a:tc>
                  <a:txBody>
                    <a:bodyPr/>
                    <a:lstStyle/>
                    <a:p>
                      <a:pPr algn="ctr"/>
                      <a:r>
                        <a:rPr lang="en-US" sz="2400" b="0" dirty="0">
                          <a:solidFill>
                            <a:schemeClr val="tx1"/>
                          </a:solidFill>
                        </a:rPr>
                        <a:t>IV</a:t>
                      </a:r>
                      <a:endParaRPr lang="en-US" sz="2400" b="0" dirty="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u="none" strike="noStrike" cap="none" baseline="0" dirty="0">
                          <a:solidFill>
                            <a:schemeClr val="tx1"/>
                          </a:solidFill>
                          <a:sym typeface="Arial"/>
                        </a:rPr>
                        <a:t>Reconciliation of Input Tax Credit (ITC) 	</a:t>
                      </a:r>
                    </a:p>
                    <a:p>
                      <a:endParaRPr lang="en-US" sz="2400" b="0" dirty="0">
                        <a:solidFill>
                          <a:schemeClr val="tx1"/>
                        </a:solidFill>
                        <a:latin typeface="+mn-lt"/>
                      </a:endParaRPr>
                    </a:p>
                  </a:txBody>
                  <a:tcPr anchor="ctr"/>
                </a:tc>
                <a:extLst>
                  <a:ext uri="{0D108BD9-81ED-4DB2-BD59-A6C34878D82A}">
                    <a16:rowId xmlns:a16="http://schemas.microsoft.com/office/drawing/2014/main" val="4168804478"/>
                  </a:ext>
                </a:extLst>
              </a:tr>
              <a:tr h="729849">
                <a:tc>
                  <a:txBody>
                    <a:bodyPr/>
                    <a:lstStyle/>
                    <a:p>
                      <a:pPr algn="ctr"/>
                      <a:r>
                        <a:rPr lang="en-US" sz="2400" b="0" dirty="0">
                          <a:solidFill>
                            <a:schemeClr val="tx1"/>
                          </a:solidFill>
                        </a:rPr>
                        <a:t>V</a:t>
                      </a:r>
                      <a:endParaRPr lang="en-US" sz="2400" b="0" dirty="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u="none" strike="noStrike" cap="none" baseline="0" dirty="0">
                          <a:solidFill>
                            <a:schemeClr val="tx1"/>
                          </a:solidFill>
                          <a:sym typeface="Arial"/>
                        </a:rPr>
                        <a:t>Auditor's recommendation on additional Liability due to non-reconciliation 	</a:t>
                      </a:r>
                      <a:endParaRPr lang="en-US" sz="2400" b="0" i="0" u="none" strike="noStrike" cap="none" baseline="0" dirty="0">
                        <a:solidFill>
                          <a:schemeClr val="tx1"/>
                        </a:solidFill>
                        <a:latin typeface="+mn-lt"/>
                        <a:ea typeface="+mn-ea"/>
                        <a:cs typeface="+mn-cs"/>
                        <a:sym typeface="Arial"/>
                      </a:endParaRPr>
                    </a:p>
                  </a:txBody>
                  <a:tcPr anchor="ctr"/>
                </a:tc>
                <a:extLst>
                  <a:ext uri="{0D108BD9-81ED-4DB2-BD59-A6C34878D82A}">
                    <a16:rowId xmlns:a16="http://schemas.microsoft.com/office/drawing/2014/main" val="1448384143"/>
                  </a:ext>
                </a:extLst>
              </a:tr>
            </a:tbl>
          </a:graphicData>
        </a:graphic>
      </p:graphicFrame>
      <p:sp>
        <p:nvSpPr>
          <p:cNvPr id="2" name="Rectangle: Rounded Corners 1">
            <a:extLst>
              <a:ext uri="{FF2B5EF4-FFF2-40B4-BE49-F238E27FC236}">
                <a16:creationId xmlns:a16="http://schemas.microsoft.com/office/drawing/2014/main" id="{64FF09D0-3DBE-EE0B-C168-BA4AAC56AD45}"/>
              </a:ext>
            </a:extLst>
          </p:cNvPr>
          <p:cNvSpPr/>
          <p:nvPr/>
        </p:nvSpPr>
        <p:spPr>
          <a:xfrm>
            <a:off x="838200" y="228600"/>
            <a:ext cx="12200467" cy="82973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800" dirty="0">
                <a:latin typeface="Baskerville Old Face" panose="02020602080505020303" pitchFamily="18" charset="0"/>
              </a:rPr>
              <a:t>Analysis of Form GSTR-9C</a:t>
            </a:r>
          </a:p>
        </p:txBody>
      </p:sp>
    </p:spTree>
    <p:extLst>
      <p:ext uri="{BB962C8B-B14F-4D97-AF65-F5344CB8AC3E}">
        <p14:creationId xmlns:p14="http://schemas.microsoft.com/office/powerpoint/2010/main" val="382306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8" descr="Presentation Slides-13.jpg"/>
          <p:cNvPicPr preferRelativeResize="0"/>
          <p:nvPr/>
        </p:nvPicPr>
        <p:blipFill rotWithShape="1">
          <a:blip r:embed="rId3">
            <a:alphaModFix/>
          </a:blip>
          <a:srcRect/>
          <a:stretch/>
        </p:blipFill>
        <p:spPr>
          <a:xfrm>
            <a:off x="0" y="0"/>
            <a:ext cx="14630400" cy="8229600"/>
          </a:xfrm>
          <a:prstGeom prst="rect">
            <a:avLst/>
          </a:prstGeom>
          <a:noFill/>
          <a:ln>
            <a:noFill/>
          </a:ln>
        </p:spPr>
      </p:pic>
      <p:pic>
        <p:nvPicPr>
          <p:cNvPr id="156" name="Google Shape;156;p18" descr="D:\Anuradha 2018\2021\Verendra Kalra &amp; Co\FINAL LOGO\VK&amp;CO\PNG\Verendra Kalra &amp; Co Logo-01.png"/>
          <p:cNvPicPr preferRelativeResize="0"/>
          <p:nvPr/>
        </p:nvPicPr>
        <p:blipFill rotWithShape="1">
          <a:blip r:embed="rId4">
            <a:alphaModFix/>
          </a:blip>
          <a:srcRect/>
          <a:stretch/>
        </p:blipFill>
        <p:spPr>
          <a:xfrm>
            <a:off x="11864469" y="304800"/>
            <a:ext cx="2384777" cy="990600"/>
          </a:xfrm>
          <a:prstGeom prst="rect">
            <a:avLst/>
          </a:prstGeom>
          <a:noFill/>
          <a:ln>
            <a:noFill/>
          </a:ln>
        </p:spPr>
      </p:pic>
      <p:sp>
        <p:nvSpPr>
          <p:cNvPr id="157" name="Google Shape;157;p18"/>
          <p:cNvSpPr txBox="1"/>
          <p:nvPr/>
        </p:nvSpPr>
        <p:spPr>
          <a:xfrm>
            <a:off x="856892" y="1143000"/>
            <a:ext cx="264046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Roboto"/>
                <a:ea typeface="Roboto"/>
                <a:cs typeface="Roboto"/>
                <a:sym typeface="Roboto"/>
              </a:rPr>
              <a:t>Thank You</a:t>
            </a:r>
            <a:endParaRPr sz="4000" b="1">
              <a:solidFill>
                <a:schemeClr val="lt1"/>
              </a:solidFill>
              <a:latin typeface="Roboto"/>
              <a:ea typeface="Roboto"/>
              <a:cs typeface="Roboto"/>
              <a:sym typeface="Roboto"/>
            </a:endParaRPr>
          </a:p>
        </p:txBody>
      </p:sp>
      <p:sp>
        <p:nvSpPr>
          <p:cNvPr id="158" name="Google Shape;158;p18"/>
          <p:cNvSpPr/>
          <p:nvPr/>
        </p:nvSpPr>
        <p:spPr>
          <a:xfrm>
            <a:off x="933092" y="1905000"/>
            <a:ext cx="2419708"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9" name="Google Shape;159;p18"/>
          <p:cNvSpPr txBox="1"/>
          <p:nvPr/>
        </p:nvSpPr>
        <p:spPr>
          <a:xfrm>
            <a:off x="838200" y="2667000"/>
            <a:ext cx="2512226" cy="117211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3rd Floor, MJ Tower,</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55, Rajpur Road,</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Dehradun - 248001</a:t>
            </a:r>
            <a:endParaRPr sz="2000">
              <a:solidFill>
                <a:schemeClr val="lt1"/>
              </a:solidFill>
              <a:latin typeface="Roboto"/>
              <a:ea typeface="Roboto"/>
              <a:cs typeface="Roboto"/>
              <a:sym typeface="Roboto"/>
            </a:endParaRPr>
          </a:p>
        </p:txBody>
      </p:sp>
      <p:cxnSp>
        <p:nvCxnSpPr>
          <p:cNvPr id="160" name="Google Shape;160;p18"/>
          <p:cNvCxnSpPr/>
          <p:nvPr/>
        </p:nvCxnSpPr>
        <p:spPr>
          <a:xfrm rot="5400000">
            <a:off x="2972594" y="3276600"/>
            <a:ext cx="1219200" cy="1588"/>
          </a:xfrm>
          <a:prstGeom prst="straightConnector1">
            <a:avLst/>
          </a:prstGeom>
          <a:noFill/>
          <a:ln w="9525" cap="flat" cmpd="sng">
            <a:solidFill>
              <a:schemeClr val="lt1"/>
            </a:solidFill>
            <a:prstDash val="solid"/>
            <a:round/>
            <a:headEnd type="none" w="sm" len="sm"/>
            <a:tailEnd type="none" w="sm" len="sm"/>
          </a:ln>
        </p:spPr>
      </p:cxnSp>
      <p:sp>
        <p:nvSpPr>
          <p:cNvPr id="161" name="Google Shape;161;p18"/>
          <p:cNvSpPr txBox="1"/>
          <p:nvPr/>
        </p:nvSpPr>
        <p:spPr>
          <a:xfrm>
            <a:off x="3742268" y="2667000"/>
            <a:ext cx="295778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T:</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+91.135.2743283</a:t>
            </a:r>
            <a:endParaRPr dirty="0"/>
          </a:p>
          <a:p>
            <a:pPr marL="0" marR="0" lvl="0" indent="0" algn="l" rtl="0">
              <a:lnSpc>
                <a:spcPct val="120000"/>
              </a:lnSpc>
              <a:spcBef>
                <a:spcPts val="0"/>
              </a:spcBef>
              <a:spcAft>
                <a:spcPts val="0"/>
              </a:spcAft>
              <a:buNone/>
            </a:pPr>
            <a:r>
              <a:rPr lang="en-US" sz="2000" dirty="0">
                <a:solidFill>
                  <a:schemeClr val="lt1"/>
                </a:solidFill>
                <a:latin typeface="Roboto"/>
                <a:ea typeface="Roboto"/>
                <a:cs typeface="Roboto"/>
                <a:sym typeface="Roboto"/>
              </a:rPr>
              <a:t>        +91.135.2747084</a:t>
            </a:r>
            <a:endParaRPr dirty="0"/>
          </a:p>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W:</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vkalra.com</a:t>
            </a:r>
            <a:endParaRPr sz="2000" dirty="0">
              <a:solidFill>
                <a:schemeClr val="lt1"/>
              </a:solidFill>
              <a:latin typeface="Roboto"/>
              <a:ea typeface="Roboto"/>
              <a:cs typeface="Roboto"/>
              <a:sym typeface="Roboto"/>
            </a:endParaRPr>
          </a:p>
        </p:txBody>
      </p:sp>
      <p:cxnSp>
        <p:nvCxnSpPr>
          <p:cNvPr id="162" name="Google Shape;162;p18"/>
          <p:cNvCxnSpPr/>
          <p:nvPr/>
        </p:nvCxnSpPr>
        <p:spPr>
          <a:xfrm rot="5400000">
            <a:off x="6096838" y="3276644"/>
            <a:ext cx="1219200" cy="1500"/>
          </a:xfrm>
          <a:prstGeom prst="straightConnector1">
            <a:avLst/>
          </a:prstGeom>
          <a:noFill/>
          <a:ln w="9525" cap="flat" cmpd="sng">
            <a:solidFill>
              <a:schemeClr val="lt1"/>
            </a:solidFill>
            <a:prstDash val="solid"/>
            <a:round/>
            <a:headEnd type="none" w="sm" len="sm"/>
            <a:tailEnd type="none" w="sm" len="sm"/>
          </a:ln>
        </p:spPr>
      </p:cxnSp>
      <p:sp>
        <p:nvSpPr>
          <p:cNvPr id="163" name="Google Shape;163;p18"/>
          <p:cNvSpPr txBox="1"/>
          <p:nvPr/>
        </p:nvSpPr>
        <p:spPr>
          <a:xfrm>
            <a:off x="6934200" y="2667000"/>
            <a:ext cx="1624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Follow us on</a:t>
            </a:r>
            <a:endParaRPr sz="2000">
              <a:solidFill>
                <a:schemeClr val="lt1"/>
              </a:solidFill>
              <a:latin typeface="Roboto"/>
              <a:ea typeface="Roboto"/>
              <a:cs typeface="Roboto"/>
              <a:sym typeface="Roboto"/>
            </a:endParaRPr>
          </a:p>
        </p:txBody>
      </p:sp>
      <p:pic>
        <p:nvPicPr>
          <p:cNvPr id="164" name="Google Shape;164;p18" descr="Icon-01.png"/>
          <p:cNvPicPr preferRelativeResize="0"/>
          <p:nvPr/>
        </p:nvPicPr>
        <p:blipFill rotWithShape="1">
          <a:blip r:embed="rId5">
            <a:alphaModFix/>
          </a:blip>
          <a:srcRect/>
          <a:stretch/>
        </p:blipFill>
        <p:spPr>
          <a:xfrm>
            <a:off x="8558363" y="2743200"/>
            <a:ext cx="1435152" cy="304799"/>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117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85649" y="358954"/>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Goods &amp; Services Tax: An Overview</a:t>
            </a:r>
            <a:endParaRPr sz="4000" b="1" dirty="0">
              <a:solidFill>
                <a:srgbClr val="585852"/>
              </a:solidFill>
              <a:latin typeface="Roboto"/>
              <a:ea typeface="Roboto"/>
              <a:cs typeface="Roboto"/>
              <a:sym typeface="Roboto"/>
            </a:endParaRPr>
          </a:p>
        </p:txBody>
      </p:sp>
      <p:sp>
        <p:nvSpPr>
          <p:cNvPr id="147" name="Google Shape;147;p17"/>
          <p:cNvSpPr/>
          <p:nvPr/>
        </p:nvSpPr>
        <p:spPr>
          <a:xfrm flipV="1">
            <a:off x="907504" y="1029548"/>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TextBox 1">
            <a:extLst>
              <a:ext uri="{FF2B5EF4-FFF2-40B4-BE49-F238E27FC236}">
                <a16:creationId xmlns:a16="http://schemas.microsoft.com/office/drawing/2014/main" id="{F9550D69-900B-E6F2-6406-5369AEF0D0F4}"/>
              </a:ext>
            </a:extLst>
          </p:cNvPr>
          <p:cNvSpPr txBox="1"/>
          <p:nvPr/>
        </p:nvSpPr>
        <p:spPr>
          <a:xfrm>
            <a:off x="838201" y="1425754"/>
            <a:ext cx="10453802" cy="5632311"/>
          </a:xfrm>
          <a:prstGeom prst="rect">
            <a:avLst/>
          </a:prstGeom>
          <a:noFill/>
        </p:spPr>
        <p:txBody>
          <a:bodyPr wrap="square" rtlCol="0">
            <a:spAutoFit/>
          </a:bodyPr>
          <a:lstStyle/>
          <a:p>
            <a:pPr marL="285750" indent="-285750">
              <a:buFont typeface="Wingdings" panose="05000000000000000000" pitchFamily="2" charset="2"/>
              <a:buChar char="q"/>
            </a:pPr>
            <a:r>
              <a:rPr lang="en-US" sz="2400" dirty="0">
                <a:latin typeface="Bookman Old Style" panose="02050604050505020204" pitchFamily="18" charset="0"/>
                <a:cs typeface="Traditional Arabic" panose="02020603050405020304" pitchFamily="18" charset="-78"/>
              </a:rPr>
              <a:t>The GST Act consolidates various indirect taxes, such as Central Excise, Service Tax, and VAT, into a single tax system across India.</a:t>
            </a:r>
          </a:p>
          <a:p>
            <a:pPr marL="285750" indent="-285750">
              <a:buFont typeface="Wingdings" panose="05000000000000000000" pitchFamily="2" charset="2"/>
              <a:buChar char="q"/>
            </a:pPr>
            <a:r>
              <a:rPr lang="en-US" sz="2400" dirty="0">
                <a:latin typeface="Bookman Old Style" panose="02050604050505020204" pitchFamily="18" charset="0"/>
                <a:cs typeface="Traditional Arabic" panose="02020603050405020304" pitchFamily="18" charset="-78"/>
              </a:rPr>
              <a:t>GST is applied to each taxable supply at every stage, with liability based on destination consumption.</a:t>
            </a:r>
          </a:p>
          <a:p>
            <a:pPr marL="285750" indent="-285750">
              <a:buFont typeface="Wingdings" panose="05000000000000000000" pitchFamily="2" charset="2"/>
              <a:buChar char="q"/>
            </a:pPr>
            <a:r>
              <a:rPr lang="en-US" sz="2400" dirty="0">
                <a:latin typeface="Bookman Old Style" panose="02050604050505020204" pitchFamily="18" charset="0"/>
                <a:cs typeface="Traditional Arabic" panose="02020603050405020304" pitchFamily="18" charset="-78"/>
              </a:rPr>
              <a:t>The Act defines a four-tier rate structure: 5%, 12%, 18%, and 28%, as recommended by the GST Council.</a:t>
            </a:r>
          </a:p>
          <a:p>
            <a:pPr marL="285750" indent="-285750">
              <a:buFont typeface="Wingdings" panose="05000000000000000000" pitchFamily="2" charset="2"/>
              <a:buChar char="q"/>
            </a:pPr>
            <a:r>
              <a:rPr lang="en-US" sz="2400" dirty="0">
                <a:latin typeface="Bookman Old Style" panose="02050604050505020204" pitchFamily="18" charset="0"/>
                <a:cs typeface="Traditional Arabic" panose="02020603050405020304" pitchFamily="18" charset="-78"/>
              </a:rPr>
              <a:t>Input Tax Credit (ITC) allows registered persons to offset input tax against output liability, preventing tax cascading.</a:t>
            </a:r>
          </a:p>
          <a:p>
            <a:pPr marL="285750" indent="-285750">
              <a:buFont typeface="Wingdings" panose="05000000000000000000" pitchFamily="2" charset="2"/>
              <a:buChar char="q"/>
            </a:pPr>
            <a:r>
              <a:rPr lang="en-US" sz="2400" dirty="0">
                <a:latin typeface="Bookman Old Style" panose="02050604050505020204" pitchFamily="18" charset="0"/>
                <a:cs typeface="Traditional Arabic" panose="02020603050405020304" pitchFamily="18" charset="-78"/>
              </a:rPr>
              <a:t>Compliance is enforced through electronic filings, promoting transparency and reducing evasion.</a:t>
            </a:r>
          </a:p>
          <a:p>
            <a:pPr marL="285750" indent="-285750">
              <a:buFont typeface="Wingdings" panose="05000000000000000000" pitchFamily="2" charset="2"/>
              <a:buChar char="q"/>
            </a:pPr>
            <a:r>
              <a:rPr lang="en-US" sz="2400" dirty="0">
                <a:latin typeface="Bookman Old Style" panose="02050604050505020204" pitchFamily="18" charset="0"/>
                <a:cs typeface="Traditional Arabic" panose="02020603050405020304" pitchFamily="18" charset="-78"/>
              </a:rPr>
              <a:t>Certain items, like alcoholic liquor and specified petroleum products, remain outside the GST scope.</a:t>
            </a:r>
          </a:p>
          <a:p>
            <a:pPr marL="285750" indent="-285750">
              <a:buFont typeface="Wingdings" panose="05000000000000000000" pitchFamily="2" charset="2"/>
              <a:buChar char="q"/>
            </a:pPr>
            <a:r>
              <a:rPr lang="en-US" sz="2400" dirty="0">
                <a:latin typeface="Bookman Old Style" panose="02050604050505020204" pitchFamily="18" charset="0"/>
                <a:cs typeface="Traditional Arabic" panose="02020603050405020304" pitchFamily="18" charset="-78"/>
              </a:rPr>
              <a:t>GST implementation spans the CGST, SGST, IGST, and UTGST Acts for jurisdiction-specific governance.</a:t>
            </a:r>
          </a:p>
        </p:txBody>
      </p:sp>
      <p:pic>
        <p:nvPicPr>
          <p:cNvPr id="4" name="Picture 3">
            <a:extLst>
              <a:ext uri="{FF2B5EF4-FFF2-40B4-BE49-F238E27FC236}">
                <a16:creationId xmlns:a16="http://schemas.microsoft.com/office/drawing/2014/main" id="{D4FAB291-884B-DA79-8AD0-D11E17A1DD5E}"/>
              </a:ext>
            </a:extLst>
          </p:cNvPr>
          <p:cNvPicPr>
            <a:picLocks noChangeAspect="1"/>
          </p:cNvPicPr>
          <p:nvPr/>
        </p:nvPicPr>
        <p:blipFill>
          <a:blip r:embed="rId5"/>
          <a:stretch>
            <a:fillRect/>
          </a:stretch>
        </p:blipFill>
        <p:spPr>
          <a:xfrm>
            <a:off x="11292002" y="2595033"/>
            <a:ext cx="3287198" cy="303953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200" y="454612"/>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GST in 2017</a:t>
            </a:r>
            <a:endParaRPr sz="4000" b="1" dirty="0">
              <a:solidFill>
                <a:srgbClr val="585852"/>
              </a:solidFill>
              <a:latin typeface="Roboto"/>
              <a:ea typeface="Roboto"/>
              <a:cs typeface="Roboto"/>
              <a:sym typeface="Roboto"/>
            </a:endParaRPr>
          </a:p>
        </p:txBody>
      </p:sp>
      <p:sp>
        <p:nvSpPr>
          <p:cNvPr id="147" name="Google Shape;147;p17"/>
          <p:cNvSpPr/>
          <p:nvPr/>
        </p:nvSpPr>
        <p:spPr>
          <a:xfrm flipV="1">
            <a:off x="931228" y="1139598"/>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graphicFrame>
        <p:nvGraphicFramePr>
          <p:cNvPr id="2" name="Diagram 1">
            <a:extLst>
              <a:ext uri="{FF2B5EF4-FFF2-40B4-BE49-F238E27FC236}">
                <a16:creationId xmlns:a16="http://schemas.microsoft.com/office/drawing/2014/main" id="{2F0B9145-6993-1720-788C-4A48180A1969}"/>
              </a:ext>
            </a:extLst>
          </p:cNvPr>
          <p:cNvGraphicFramePr/>
          <p:nvPr>
            <p:extLst>
              <p:ext uri="{D42A27DB-BD31-4B8C-83A1-F6EECF244321}">
                <p14:modId xmlns:p14="http://schemas.microsoft.com/office/powerpoint/2010/main" val="2539258066"/>
              </p:ext>
            </p:extLst>
          </p:nvPr>
        </p:nvGraphicFramePr>
        <p:xfrm>
          <a:off x="1999011" y="1360001"/>
          <a:ext cx="10007426" cy="65939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3645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200" y="233631"/>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GST in 2024</a:t>
            </a:r>
            <a:endParaRPr sz="4000" b="1" dirty="0">
              <a:solidFill>
                <a:srgbClr val="585852"/>
              </a:solidFill>
              <a:latin typeface="Roboto"/>
              <a:ea typeface="Roboto"/>
              <a:cs typeface="Roboto"/>
              <a:sym typeface="Roboto"/>
            </a:endParaRPr>
          </a:p>
        </p:txBody>
      </p:sp>
      <p:sp>
        <p:nvSpPr>
          <p:cNvPr id="147" name="Google Shape;147;p17"/>
          <p:cNvSpPr/>
          <p:nvPr/>
        </p:nvSpPr>
        <p:spPr>
          <a:xfrm flipV="1">
            <a:off x="933101" y="944882"/>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5" name="Rectangle: Rounded Corners 4">
            <a:extLst>
              <a:ext uri="{FF2B5EF4-FFF2-40B4-BE49-F238E27FC236}">
                <a16:creationId xmlns:a16="http://schemas.microsoft.com/office/drawing/2014/main" id="{D739998E-8C58-D998-9656-EECD647283CE}"/>
              </a:ext>
            </a:extLst>
          </p:cNvPr>
          <p:cNvSpPr/>
          <p:nvPr/>
        </p:nvSpPr>
        <p:spPr>
          <a:xfrm>
            <a:off x="1066800" y="1557867"/>
            <a:ext cx="3000000" cy="144780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04F136FD-1E38-DE2D-0759-2C84B61143CC}"/>
              </a:ext>
            </a:extLst>
          </p:cNvPr>
          <p:cNvSpPr/>
          <p:nvPr/>
        </p:nvSpPr>
        <p:spPr>
          <a:xfrm>
            <a:off x="2270467" y="3217333"/>
            <a:ext cx="592666" cy="897467"/>
          </a:xfrm>
          <a:prstGeom prst="down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78FF704F-83CC-BA44-A04E-2EE99F734361}"/>
              </a:ext>
            </a:extLst>
          </p:cNvPr>
          <p:cNvSpPr/>
          <p:nvPr/>
        </p:nvSpPr>
        <p:spPr>
          <a:xfrm>
            <a:off x="4351867" y="1994747"/>
            <a:ext cx="999066" cy="574043"/>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24E91F8-8720-DF47-89D0-E2D1940411F0}"/>
              </a:ext>
            </a:extLst>
          </p:cNvPr>
          <p:cNvSpPr/>
          <p:nvPr/>
        </p:nvSpPr>
        <p:spPr>
          <a:xfrm>
            <a:off x="5636000" y="1557867"/>
            <a:ext cx="3000000" cy="144780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E31AD54-EAE6-A25F-3D4B-F647830305E0}"/>
              </a:ext>
            </a:extLst>
          </p:cNvPr>
          <p:cNvSpPr/>
          <p:nvPr/>
        </p:nvSpPr>
        <p:spPr>
          <a:xfrm>
            <a:off x="1066800" y="4267192"/>
            <a:ext cx="3000000" cy="144780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88B40C2-98AA-14A3-4363-591A7811EEDE}"/>
              </a:ext>
            </a:extLst>
          </p:cNvPr>
          <p:cNvSpPr/>
          <p:nvPr/>
        </p:nvSpPr>
        <p:spPr>
          <a:xfrm>
            <a:off x="5586597" y="4284125"/>
            <a:ext cx="3000000" cy="144780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688FBED-F8F7-7E94-D0C3-442415E8FBE0}"/>
              </a:ext>
            </a:extLst>
          </p:cNvPr>
          <p:cNvSpPr/>
          <p:nvPr/>
        </p:nvSpPr>
        <p:spPr>
          <a:xfrm>
            <a:off x="4351867" y="4754870"/>
            <a:ext cx="999066" cy="574043"/>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61DDCBE-2D0A-1EE2-12FF-39D4145420EB}"/>
              </a:ext>
            </a:extLst>
          </p:cNvPr>
          <p:cNvSpPr txBox="1"/>
          <p:nvPr/>
        </p:nvSpPr>
        <p:spPr>
          <a:xfrm>
            <a:off x="1066798" y="1897819"/>
            <a:ext cx="3000000" cy="830997"/>
          </a:xfrm>
          <a:prstGeom prst="rect">
            <a:avLst/>
          </a:prstGeom>
          <a:noFill/>
          <a:ln>
            <a:noFill/>
          </a:ln>
        </p:spPr>
        <p:txBody>
          <a:bodyPr wrap="square" rtlCol="0">
            <a:spAutoFit/>
          </a:bodyPr>
          <a:lstStyle/>
          <a:p>
            <a:pPr algn="ctr"/>
            <a:r>
              <a:rPr lang="en-US" sz="4800" dirty="0">
                <a:latin typeface="Bookman Old Style" panose="02050604050505020204" pitchFamily="18" charset="0"/>
              </a:rPr>
              <a:t>GSTR - 1</a:t>
            </a:r>
          </a:p>
        </p:txBody>
      </p:sp>
      <p:sp>
        <p:nvSpPr>
          <p:cNvPr id="14" name="TextBox 13">
            <a:extLst>
              <a:ext uri="{FF2B5EF4-FFF2-40B4-BE49-F238E27FC236}">
                <a16:creationId xmlns:a16="http://schemas.microsoft.com/office/drawing/2014/main" id="{3BD4824C-A838-B9EE-6C91-9475A22BEA77}"/>
              </a:ext>
            </a:extLst>
          </p:cNvPr>
          <p:cNvSpPr txBox="1"/>
          <p:nvPr/>
        </p:nvSpPr>
        <p:spPr>
          <a:xfrm>
            <a:off x="5435598" y="1915921"/>
            <a:ext cx="3403608" cy="830997"/>
          </a:xfrm>
          <a:prstGeom prst="rect">
            <a:avLst/>
          </a:prstGeom>
          <a:noFill/>
          <a:ln>
            <a:noFill/>
          </a:ln>
        </p:spPr>
        <p:txBody>
          <a:bodyPr wrap="square" rtlCol="0">
            <a:spAutoFit/>
          </a:bodyPr>
          <a:lstStyle/>
          <a:p>
            <a:pPr algn="ctr"/>
            <a:r>
              <a:rPr lang="en-US" sz="4800" dirty="0">
                <a:latin typeface="Bookman Old Style" panose="02050604050505020204" pitchFamily="18" charset="0"/>
              </a:rPr>
              <a:t>IFF</a:t>
            </a:r>
          </a:p>
        </p:txBody>
      </p:sp>
      <p:sp>
        <p:nvSpPr>
          <p:cNvPr id="15" name="TextBox 14">
            <a:extLst>
              <a:ext uri="{FF2B5EF4-FFF2-40B4-BE49-F238E27FC236}">
                <a16:creationId xmlns:a16="http://schemas.microsoft.com/office/drawing/2014/main" id="{4D7CCF5D-8546-25AF-9E04-1323758A56D8}"/>
              </a:ext>
            </a:extLst>
          </p:cNvPr>
          <p:cNvSpPr txBox="1"/>
          <p:nvPr/>
        </p:nvSpPr>
        <p:spPr>
          <a:xfrm>
            <a:off x="1083734" y="4657949"/>
            <a:ext cx="2884336" cy="707886"/>
          </a:xfrm>
          <a:prstGeom prst="rect">
            <a:avLst/>
          </a:prstGeom>
          <a:noFill/>
          <a:ln>
            <a:noFill/>
          </a:ln>
        </p:spPr>
        <p:txBody>
          <a:bodyPr wrap="square" rtlCol="0">
            <a:spAutoFit/>
          </a:bodyPr>
          <a:lstStyle/>
          <a:p>
            <a:pPr algn="ctr"/>
            <a:r>
              <a:rPr lang="en-US" sz="4000" dirty="0">
                <a:latin typeface="Bookman Old Style" panose="02050604050505020204" pitchFamily="18" charset="0"/>
              </a:rPr>
              <a:t>GSTR – 2B</a:t>
            </a:r>
          </a:p>
        </p:txBody>
      </p:sp>
      <p:sp>
        <p:nvSpPr>
          <p:cNvPr id="16" name="TextBox 15">
            <a:extLst>
              <a:ext uri="{FF2B5EF4-FFF2-40B4-BE49-F238E27FC236}">
                <a16:creationId xmlns:a16="http://schemas.microsoft.com/office/drawing/2014/main" id="{49031091-1D79-BEEA-DB15-51FA5C679B29}"/>
              </a:ext>
            </a:extLst>
          </p:cNvPr>
          <p:cNvSpPr txBox="1"/>
          <p:nvPr/>
        </p:nvSpPr>
        <p:spPr>
          <a:xfrm>
            <a:off x="5638794" y="4657952"/>
            <a:ext cx="2884336" cy="707886"/>
          </a:xfrm>
          <a:prstGeom prst="rect">
            <a:avLst/>
          </a:prstGeom>
          <a:noFill/>
          <a:ln>
            <a:noFill/>
          </a:ln>
        </p:spPr>
        <p:txBody>
          <a:bodyPr wrap="square" rtlCol="0">
            <a:spAutoFit/>
          </a:bodyPr>
          <a:lstStyle/>
          <a:p>
            <a:pPr algn="ctr"/>
            <a:r>
              <a:rPr lang="en-US" sz="4000" dirty="0">
                <a:latin typeface="Bookman Old Style" panose="02050604050505020204" pitchFamily="18" charset="0"/>
              </a:rPr>
              <a:t>IMS</a:t>
            </a:r>
          </a:p>
        </p:txBody>
      </p:sp>
      <p:sp>
        <p:nvSpPr>
          <p:cNvPr id="20" name="Arrow: Bent-Up 19">
            <a:extLst>
              <a:ext uri="{FF2B5EF4-FFF2-40B4-BE49-F238E27FC236}">
                <a16:creationId xmlns:a16="http://schemas.microsoft.com/office/drawing/2014/main" id="{3D037C8D-4086-9EDC-7D6C-B638B245B465}"/>
              </a:ext>
            </a:extLst>
          </p:cNvPr>
          <p:cNvSpPr/>
          <p:nvPr/>
        </p:nvSpPr>
        <p:spPr>
          <a:xfrm rot="5400000">
            <a:off x="2465033" y="5828902"/>
            <a:ext cx="1222332" cy="1299317"/>
          </a:xfrm>
          <a:prstGeom prst="bentUp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0FA14491-7503-7ECE-7C3D-BE4A3EFE1886}"/>
              </a:ext>
            </a:extLst>
          </p:cNvPr>
          <p:cNvSpPr/>
          <p:nvPr/>
        </p:nvSpPr>
        <p:spPr>
          <a:xfrm>
            <a:off x="3850933" y="6089220"/>
            <a:ext cx="3000000" cy="144780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CDFE06B-C5DC-A2F7-0D34-112E93704FA3}"/>
              </a:ext>
            </a:extLst>
          </p:cNvPr>
          <p:cNvSpPr txBox="1"/>
          <p:nvPr/>
        </p:nvSpPr>
        <p:spPr>
          <a:xfrm>
            <a:off x="3908765" y="6457393"/>
            <a:ext cx="2884336" cy="707886"/>
          </a:xfrm>
          <a:prstGeom prst="rect">
            <a:avLst/>
          </a:prstGeom>
          <a:noFill/>
          <a:ln>
            <a:noFill/>
          </a:ln>
        </p:spPr>
        <p:txBody>
          <a:bodyPr wrap="square" rtlCol="0">
            <a:spAutoFit/>
          </a:bodyPr>
          <a:lstStyle/>
          <a:p>
            <a:pPr algn="ctr"/>
            <a:r>
              <a:rPr lang="en-US" sz="4000" dirty="0">
                <a:latin typeface="Bookman Old Style" panose="02050604050505020204" pitchFamily="18" charset="0"/>
              </a:rPr>
              <a:t>GSTR – 3B</a:t>
            </a:r>
          </a:p>
        </p:txBody>
      </p:sp>
      <p:sp>
        <p:nvSpPr>
          <p:cNvPr id="2" name="Arrow: Right 1">
            <a:extLst>
              <a:ext uri="{FF2B5EF4-FFF2-40B4-BE49-F238E27FC236}">
                <a16:creationId xmlns:a16="http://schemas.microsoft.com/office/drawing/2014/main" id="{CC3F09F3-9746-B72C-7683-3AB954A81577}"/>
              </a:ext>
            </a:extLst>
          </p:cNvPr>
          <p:cNvSpPr/>
          <p:nvPr/>
        </p:nvSpPr>
        <p:spPr>
          <a:xfrm>
            <a:off x="8981901" y="1994747"/>
            <a:ext cx="999066" cy="574043"/>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00EF784-A09D-92AA-9030-B1838CB59536}"/>
              </a:ext>
            </a:extLst>
          </p:cNvPr>
          <p:cNvSpPr/>
          <p:nvPr/>
        </p:nvSpPr>
        <p:spPr>
          <a:xfrm>
            <a:off x="10292838" y="1514313"/>
            <a:ext cx="3000000" cy="144780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F9CC6CB-EBBC-8886-46B1-CE8ED4BC8EDA}"/>
              </a:ext>
            </a:extLst>
          </p:cNvPr>
          <p:cNvSpPr txBox="1"/>
          <p:nvPr/>
        </p:nvSpPr>
        <p:spPr>
          <a:xfrm>
            <a:off x="10071302" y="1884272"/>
            <a:ext cx="3403608" cy="707886"/>
          </a:xfrm>
          <a:prstGeom prst="rect">
            <a:avLst/>
          </a:prstGeom>
          <a:noFill/>
          <a:ln>
            <a:noFill/>
          </a:ln>
        </p:spPr>
        <p:txBody>
          <a:bodyPr wrap="square" rtlCol="0">
            <a:spAutoFit/>
          </a:bodyPr>
          <a:lstStyle/>
          <a:p>
            <a:pPr algn="ctr"/>
            <a:r>
              <a:rPr lang="en-US" sz="4000" dirty="0">
                <a:latin typeface="Bookman Old Style" panose="02050604050505020204" pitchFamily="18" charset="0"/>
              </a:rPr>
              <a:t>GSTR – 1A</a:t>
            </a:r>
          </a:p>
        </p:txBody>
      </p:sp>
    </p:spTree>
    <p:extLst>
      <p:ext uri="{BB962C8B-B14F-4D97-AF65-F5344CB8AC3E}">
        <p14:creationId xmlns:p14="http://schemas.microsoft.com/office/powerpoint/2010/main" val="168755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200" y="237053"/>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GSTR – 1: Meaning &amp; Amendments</a:t>
            </a:r>
            <a:endParaRPr sz="4000" b="1" dirty="0">
              <a:solidFill>
                <a:srgbClr val="585852"/>
              </a:solidFill>
              <a:latin typeface="Roboto"/>
              <a:ea typeface="Roboto"/>
              <a:cs typeface="Roboto"/>
              <a:sym typeface="Roboto"/>
            </a:endParaRPr>
          </a:p>
        </p:txBody>
      </p:sp>
      <p:sp>
        <p:nvSpPr>
          <p:cNvPr id="147" name="Google Shape;147;p17"/>
          <p:cNvSpPr/>
          <p:nvPr/>
        </p:nvSpPr>
        <p:spPr>
          <a:xfrm flipV="1">
            <a:off x="933101" y="978752"/>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4" name="TextBox 3">
            <a:extLst>
              <a:ext uri="{FF2B5EF4-FFF2-40B4-BE49-F238E27FC236}">
                <a16:creationId xmlns:a16="http://schemas.microsoft.com/office/drawing/2014/main" id="{4FC7F9CD-2DA2-489E-ABC5-E90B21521D7F}"/>
              </a:ext>
            </a:extLst>
          </p:cNvPr>
          <p:cNvSpPr txBox="1"/>
          <p:nvPr/>
        </p:nvSpPr>
        <p:spPr>
          <a:xfrm>
            <a:off x="834850" y="1160868"/>
            <a:ext cx="13556040" cy="6123023"/>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2400" dirty="0">
                <a:latin typeface="Bookman Old Style" panose="02050604050505020204" pitchFamily="18" charset="0"/>
              </a:rPr>
              <a:t>Form GSTR-1 is a monthly/quarterly Statement of </a:t>
            </a:r>
            <a:r>
              <a:rPr lang="en-US" sz="2400" b="1" dirty="0">
                <a:latin typeface="Bookman Old Style" panose="02050604050505020204" pitchFamily="18" charset="0"/>
              </a:rPr>
              <a:t>Outward Supplies </a:t>
            </a:r>
            <a:r>
              <a:rPr lang="en-US" sz="2400" dirty="0">
                <a:latin typeface="Bookman Old Style" panose="02050604050505020204" pitchFamily="18" charset="0"/>
              </a:rPr>
              <a:t>to be furnished by all normal and casual registered taxpayers making outward supplies of goods and services or both and contains details of outward supplies of goods and services.</a:t>
            </a:r>
          </a:p>
          <a:p>
            <a:pPr marL="285750" indent="-285750">
              <a:lnSpc>
                <a:spcPct val="150000"/>
              </a:lnSpc>
              <a:buFont typeface="Wingdings" panose="05000000000000000000" pitchFamily="2" charset="2"/>
              <a:buChar char="q"/>
            </a:pPr>
            <a:r>
              <a:rPr lang="en-US" sz="2400" dirty="0">
                <a:latin typeface="Bookman Old Style" panose="02050604050505020204" pitchFamily="18" charset="0"/>
              </a:rPr>
              <a:t>Every registered person is required to file GSTR-1 irrespective of whether there are any transactions </a:t>
            </a:r>
            <a:r>
              <a:rPr lang="en-US" sz="2400" b="1" dirty="0">
                <a:latin typeface="Bookman Old Style" panose="02050604050505020204" pitchFamily="18" charset="0"/>
              </a:rPr>
              <a:t>during the period or not</a:t>
            </a:r>
            <a:r>
              <a:rPr lang="en-US" sz="2400" dirty="0">
                <a:latin typeface="Bookman Old Style" panose="02050604050505020204" pitchFamily="18" charset="0"/>
              </a:rPr>
              <a:t>.</a:t>
            </a:r>
          </a:p>
          <a:p>
            <a:pPr marL="285750" indent="-285750">
              <a:lnSpc>
                <a:spcPct val="150000"/>
              </a:lnSpc>
              <a:buFont typeface="Wingdings" panose="05000000000000000000" pitchFamily="2" charset="2"/>
              <a:buChar char="q"/>
            </a:pPr>
            <a:r>
              <a:rPr lang="en-US" sz="2400" dirty="0">
                <a:latin typeface="Bookman Old Style" panose="02050604050505020204" pitchFamily="18" charset="0"/>
              </a:rPr>
              <a:t>The following registered persons </a:t>
            </a:r>
            <a:r>
              <a:rPr lang="en-US" sz="2400" b="1" dirty="0">
                <a:latin typeface="Bookman Old Style" panose="02050604050505020204" pitchFamily="18" charset="0"/>
              </a:rPr>
              <a:t>are not required</a:t>
            </a:r>
            <a:r>
              <a:rPr lang="en-US" sz="2400" dirty="0">
                <a:latin typeface="Bookman Old Style" panose="02050604050505020204" pitchFamily="18" charset="0"/>
              </a:rPr>
              <a:t> to file GSTR-1:</a:t>
            </a:r>
            <a:br>
              <a:rPr lang="en-US" sz="2400" dirty="0">
                <a:latin typeface="Bookman Old Style" panose="02050604050505020204" pitchFamily="18" charset="0"/>
              </a:rPr>
            </a:br>
            <a:r>
              <a:rPr lang="en-US" sz="2400" dirty="0">
                <a:latin typeface="Bookman Old Style" panose="02050604050505020204" pitchFamily="18" charset="0"/>
              </a:rPr>
              <a:t>  1. Input Service Distributor</a:t>
            </a:r>
          </a:p>
          <a:p>
            <a:pPr>
              <a:lnSpc>
                <a:spcPct val="150000"/>
              </a:lnSpc>
            </a:pPr>
            <a:r>
              <a:rPr lang="en-US" sz="2400" dirty="0">
                <a:latin typeface="Bookman Old Style" panose="02050604050505020204" pitchFamily="18" charset="0"/>
              </a:rPr>
              <a:t>     2. Composition Dealer</a:t>
            </a:r>
          </a:p>
          <a:p>
            <a:pPr>
              <a:lnSpc>
                <a:spcPct val="150000"/>
              </a:lnSpc>
            </a:pPr>
            <a:r>
              <a:rPr lang="en-US" sz="2400" dirty="0">
                <a:latin typeface="Bookman Old Style" panose="02050604050505020204" pitchFamily="18" charset="0"/>
              </a:rPr>
              <a:t>     3. Non – Resident Taxable Person</a:t>
            </a:r>
          </a:p>
          <a:p>
            <a:pPr>
              <a:lnSpc>
                <a:spcPct val="150000"/>
              </a:lnSpc>
            </a:pPr>
            <a:r>
              <a:rPr lang="en-US" sz="2400" dirty="0">
                <a:latin typeface="Bookman Old Style" panose="02050604050505020204" pitchFamily="18" charset="0"/>
              </a:rPr>
              <a:t>     4. Suppliers of Online Information and Database Access or Retrieval services (OIDAR)</a:t>
            </a:r>
          </a:p>
          <a:p>
            <a:pPr marL="342900" indent="-342900">
              <a:lnSpc>
                <a:spcPct val="150000"/>
              </a:lnSpc>
              <a:buFont typeface="Wingdings" panose="05000000000000000000" pitchFamily="2" charset="2"/>
              <a:buChar char="q"/>
            </a:pPr>
            <a:r>
              <a:rPr lang="en-US" sz="2400" dirty="0">
                <a:latin typeface="Bookman Old Style" panose="02050604050505020204" pitchFamily="18" charset="0"/>
              </a:rPr>
              <a:t>A Return once filed </a:t>
            </a:r>
            <a:r>
              <a:rPr lang="en-US" sz="2400" b="1" dirty="0">
                <a:latin typeface="Bookman Old Style" panose="02050604050505020204" pitchFamily="18" charset="0"/>
              </a:rPr>
              <a:t>cannot be revised </a:t>
            </a:r>
            <a:r>
              <a:rPr lang="en-US" sz="2400" dirty="0">
                <a:latin typeface="Bookman Old Style" panose="02050604050505020204" pitchFamily="18" charset="0"/>
              </a:rPr>
              <a:t>under GST Act.</a:t>
            </a:r>
          </a:p>
        </p:txBody>
      </p:sp>
    </p:spTree>
    <p:extLst>
      <p:ext uri="{BB962C8B-B14F-4D97-AF65-F5344CB8AC3E}">
        <p14:creationId xmlns:p14="http://schemas.microsoft.com/office/powerpoint/2010/main" val="353344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Arrow: Pentagon 1">
            <a:extLst>
              <a:ext uri="{FF2B5EF4-FFF2-40B4-BE49-F238E27FC236}">
                <a16:creationId xmlns:a16="http://schemas.microsoft.com/office/drawing/2014/main" id="{69500AE1-A7B2-FFC8-F2AE-17B755D73B95}"/>
              </a:ext>
            </a:extLst>
          </p:cNvPr>
          <p:cNvSpPr/>
          <p:nvPr/>
        </p:nvSpPr>
        <p:spPr>
          <a:xfrm>
            <a:off x="846663" y="410635"/>
            <a:ext cx="7552266" cy="926424"/>
          </a:xfrm>
          <a:prstGeom prst="homePlate">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E4D78BFD-9A1A-2E70-951D-8585E3FC513A}"/>
              </a:ext>
            </a:extLst>
          </p:cNvPr>
          <p:cNvSpPr txBox="1"/>
          <p:nvPr/>
        </p:nvSpPr>
        <p:spPr>
          <a:xfrm>
            <a:off x="914398" y="472192"/>
            <a:ext cx="7044268" cy="769441"/>
          </a:xfrm>
          <a:prstGeom prst="rect">
            <a:avLst/>
          </a:prstGeom>
          <a:noFill/>
        </p:spPr>
        <p:txBody>
          <a:bodyPr wrap="square" rtlCol="0">
            <a:spAutoFit/>
          </a:bodyPr>
          <a:lstStyle/>
          <a:p>
            <a:r>
              <a:rPr lang="en-US" sz="4400" dirty="0"/>
              <a:t>Recent Amendments</a:t>
            </a:r>
          </a:p>
        </p:txBody>
      </p:sp>
      <p:graphicFrame>
        <p:nvGraphicFramePr>
          <p:cNvPr id="5" name="Diagram 4">
            <a:extLst>
              <a:ext uri="{FF2B5EF4-FFF2-40B4-BE49-F238E27FC236}">
                <a16:creationId xmlns:a16="http://schemas.microsoft.com/office/drawing/2014/main" id="{4FB8FD2F-BA11-CA34-52CA-C6EC6CCA1DBF}"/>
              </a:ext>
            </a:extLst>
          </p:cNvPr>
          <p:cNvGraphicFramePr/>
          <p:nvPr>
            <p:extLst>
              <p:ext uri="{D42A27DB-BD31-4B8C-83A1-F6EECF244321}">
                <p14:modId xmlns:p14="http://schemas.microsoft.com/office/powerpoint/2010/main" val="357095806"/>
              </p:ext>
            </p:extLst>
          </p:nvPr>
        </p:nvGraphicFramePr>
        <p:xfrm>
          <a:off x="745066" y="1633565"/>
          <a:ext cx="12327465" cy="60816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8870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graphicFrame>
        <p:nvGraphicFramePr>
          <p:cNvPr id="2" name="Diagram 1">
            <a:extLst>
              <a:ext uri="{FF2B5EF4-FFF2-40B4-BE49-F238E27FC236}">
                <a16:creationId xmlns:a16="http://schemas.microsoft.com/office/drawing/2014/main" id="{7E4C5B60-5CE7-6D2B-D665-E5191B898AAC}"/>
              </a:ext>
            </a:extLst>
          </p:cNvPr>
          <p:cNvGraphicFramePr/>
          <p:nvPr>
            <p:extLst>
              <p:ext uri="{D42A27DB-BD31-4B8C-83A1-F6EECF244321}">
                <p14:modId xmlns:p14="http://schemas.microsoft.com/office/powerpoint/2010/main" val="2396217613"/>
              </p:ext>
            </p:extLst>
          </p:nvPr>
        </p:nvGraphicFramePr>
        <p:xfrm>
          <a:off x="838200" y="228600"/>
          <a:ext cx="12657667" cy="76083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D6D36FC9-9F4C-FD49-08B6-E56BEA5EA2A8}"/>
              </a:ext>
            </a:extLst>
          </p:cNvPr>
          <p:cNvSpPr txBox="1"/>
          <p:nvPr/>
        </p:nvSpPr>
        <p:spPr>
          <a:xfrm>
            <a:off x="1049868" y="1283725"/>
            <a:ext cx="1778000" cy="830997"/>
          </a:xfrm>
          <a:prstGeom prst="rect">
            <a:avLst/>
          </a:prstGeom>
          <a:noFill/>
        </p:spPr>
        <p:txBody>
          <a:bodyPr wrap="square" rtlCol="0">
            <a:spAutoFit/>
          </a:bodyPr>
          <a:lstStyle/>
          <a:p>
            <a:pPr algn="ctr"/>
            <a:r>
              <a:rPr lang="en-US" sz="4800" dirty="0">
                <a:latin typeface="Baskerville Old Face" panose="02020602080505020303" pitchFamily="18" charset="0"/>
              </a:rPr>
              <a:t>B2CL</a:t>
            </a:r>
          </a:p>
        </p:txBody>
      </p:sp>
      <p:sp>
        <p:nvSpPr>
          <p:cNvPr id="5" name="TextBox 4">
            <a:extLst>
              <a:ext uri="{FF2B5EF4-FFF2-40B4-BE49-F238E27FC236}">
                <a16:creationId xmlns:a16="http://schemas.microsoft.com/office/drawing/2014/main" id="{F523F922-3D86-D864-20F0-1887C471F7E5}"/>
              </a:ext>
            </a:extLst>
          </p:cNvPr>
          <p:cNvSpPr txBox="1"/>
          <p:nvPr/>
        </p:nvSpPr>
        <p:spPr>
          <a:xfrm>
            <a:off x="1557865" y="3501990"/>
            <a:ext cx="1778000" cy="1077218"/>
          </a:xfrm>
          <a:prstGeom prst="rect">
            <a:avLst/>
          </a:prstGeom>
          <a:noFill/>
        </p:spPr>
        <p:txBody>
          <a:bodyPr wrap="square" rtlCol="0">
            <a:spAutoFit/>
          </a:bodyPr>
          <a:lstStyle/>
          <a:p>
            <a:pPr algn="ctr"/>
            <a:r>
              <a:rPr lang="en-US" sz="3200" dirty="0">
                <a:latin typeface="Baskerville Old Face" panose="02020602080505020303" pitchFamily="18" charset="0"/>
              </a:rPr>
              <a:t>E-com</a:t>
            </a:r>
          </a:p>
          <a:p>
            <a:pPr algn="ctr"/>
            <a:r>
              <a:rPr lang="en-US" sz="3200" dirty="0">
                <a:latin typeface="Baskerville Old Face" panose="02020602080505020303" pitchFamily="18" charset="0"/>
              </a:rPr>
              <a:t>Operator</a:t>
            </a:r>
          </a:p>
        </p:txBody>
      </p:sp>
      <p:sp>
        <p:nvSpPr>
          <p:cNvPr id="6" name="TextBox 5">
            <a:extLst>
              <a:ext uri="{FF2B5EF4-FFF2-40B4-BE49-F238E27FC236}">
                <a16:creationId xmlns:a16="http://schemas.microsoft.com/office/drawing/2014/main" id="{3FD62E86-43F4-BDF6-E4A3-4F6E059F9CB6}"/>
              </a:ext>
            </a:extLst>
          </p:cNvPr>
          <p:cNvSpPr txBox="1"/>
          <p:nvPr/>
        </p:nvSpPr>
        <p:spPr>
          <a:xfrm>
            <a:off x="1049868" y="5923459"/>
            <a:ext cx="1778000" cy="830997"/>
          </a:xfrm>
          <a:prstGeom prst="rect">
            <a:avLst/>
          </a:prstGeom>
          <a:noFill/>
        </p:spPr>
        <p:txBody>
          <a:bodyPr wrap="square" rtlCol="0">
            <a:spAutoFit/>
          </a:bodyPr>
          <a:lstStyle/>
          <a:p>
            <a:pPr algn="ctr"/>
            <a:r>
              <a:rPr lang="en-US" sz="4800" dirty="0">
                <a:latin typeface="Baskerville Old Face" panose="02020602080505020303" pitchFamily="18" charset="0"/>
              </a:rPr>
              <a:t>HSN</a:t>
            </a:r>
          </a:p>
        </p:txBody>
      </p:sp>
    </p:spTree>
    <p:extLst>
      <p:ext uri="{BB962C8B-B14F-4D97-AF65-F5344CB8AC3E}">
        <p14:creationId xmlns:p14="http://schemas.microsoft.com/office/powerpoint/2010/main" val="3495556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Wave 1">
            <a:extLst>
              <a:ext uri="{FF2B5EF4-FFF2-40B4-BE49-F238E27FC236}">
                <a16:creationId xmlns:a16="http://schemas.microsoft.com/office/drawing/2014/main" id="{F28113AE-1C2E-AB44-5885-FAB4587C0021}"/>
              </a:ext>
            </a:extLst>
          </p:cNvPr>
          <p:cNvSpPr/>
          <p:nvPr/>
        </p:nvSpPr>
        <p:spPr>
          <a:xfrm>
            <a:off x="999067" y="575733"/>
            <a:ext cx="8517466" cy="1405467"/>
          </a:xfrm>
          <a:prstGeom prst="wave">
            <a:avLst/>
          </a:prstGeom>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b">
            <a:sp3d extrusionH="57150">
              <a:bevelT w="38100" h="38100" prst="convex"/>
            </a:sp3d>
          </a:bodyPr>
          <a:lstStyle/>
          <a:p>
            <a:r>
              <a:rPr lang="en-US" sz="6000" dirty="0">
                <a:effectLst>
                  <a:outerShdw blurRad="50800" dist="38100" dir="5400000" algn="t" rotWithShape="0">
                    <a:prstClr val="black">
                      <a:alpha val="40000"/>
                    </a:prstClr>
                  </a:outerShdw>
                </a:effectLst>
                <a:latin typeface="Baskerville Old Face" panose="02020602080505020303" pitchFamily="18" charset="0"/>
              </a:rPr>
              <a:t>GSTR - 1A</a:t>
            </a:r>
          </a:p>
        </p:txBody>
      </p:sp>
      <p:sp>
        <p:nvSpPr>
          <p:cNvPr id="3" name="Rectangle: Rounded Corners 2">
            <a:extLst>
              <a:ext uri="{FF2B5EF4-FFF2-40B4-BE49-F238E27FC236}">
                <a16:creationId xmlns:a16="http://schemas.microsoft.com/office/drawing/2014/main" id="{59EEB066-FC78-A340-E347-FE3A59CC956E}"/>
              </a:ext>
            </a:extLst>
          </p:cNvPr>
          <p:cNvSpPr/>
          <p:nvPr/>
        </p:nvSpPr>
        <p:spPr>
          <a:xfrm>
            <a:off x="999067" y="2363558"/>
            <a:ext cx="12090400" cy="509557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marL="285750" indent="-285750">
              <a:lnSpc>
                <a:spcPct val="150000"/>
              </a:lnSpc>
              <a:buFont typeface="Wingdings" panose="05000000000000000000" pitchFamily="2" charset="2"/>
              <a:buChar char="q"/>
            </a:pPr>
            <a:r>
              <a:rPr lang="en-US" sz="2400" dirty="0">
                <a:latin typeface="Bookman Old Style" panose="02050604050505020204" pitchFamily="18" charset="0"/>
              </a:rPr>
              <a:t>GSTR-1A allows a registered taxpayer to </a:t>
            </a:r>
            <a:r>
              <a:rPr lang="en-US" sz="2400" dirty="0">
                <a:solidFill>
                  <a:schemeClr val="accent6">
                    <a:lumMod val="75000"/>
                  </a:schemeClr>
                </a:solidFill>
                <a:latin typeface="Bookman Old Style" panose="02050604050505020204" pitchFamily="18" charset="0"/>
              </a:rPr>
              <a:t>update the details </a:t>
            </a:r>
            <a:r>
              <a:rPr lang="en-US" sz="2400" dirty="0">
                <a:latin typeface="Bookman Old Style" panose="02050604050505020204" pitchFamily="18" charset="0"/>
              </a:rPr>
              <a:t>of sales for GSTR-1 which was filed earlier.</a:t>
            </a:r>
          </a:p>
          <a:p>
            <a:pPr marL="285750" indent="-285750">
              <a:lnSpc>
                <a:spcPct val="150000"/>
              </a:lnSpc>
              <a:buFont typeface="Wingdings" panose="05000000000000000000" pitchFamily="2" charset="2"/>
              <a:buChar char="q"/>
            </a:pPr>
            <a:r>
              <a:rPr lang="en-US" sz="2400" dirty="0">
                <a:latin typeface="Bookman Old Style" panose="02050604050505020204" pitchFamily="18" charset="0"/>
              </a:rPr>
              <a:t>The form was not in use since 2017 but was reintroduced in </a:t>
            </a:r>
            <a:r>
              <a:rPr lang="en-US" sz="2400" dirty="0">
                <a:solidFill>
                  <a:schemeClr val="accent6">
                    <a:lumMod val="75000"/>
                  </a:schemeClr>
                </a:solidFill>
                <a:latin typeface="Bookman Old Style" panose="02050604050505020204" pitchFamily="18" charset="0"/>
              </a:rPr>
              <a:t>July 2024 </a:t>
            </a:r>
            <a:r>
              <a:rPr lang="en-US" sz="2400" dirty="0">
                <a:latin typeface="Bookman Old Style" panose="02050604050505020204" pitchFamily="18" charset="0"/>
              </a:rPr>
              <a:t>vide CBIC Notification 12/2024 dated 10th July 2024.</a:t>
            </a:r>
          </a:p>
          <a:p>
            <a:pPr marL="285750" indent="-285750">
              <a:lnSpc>
                <a:spcPct val="150000"/>
              </a:lnSpc>
              <a:buFont typeface="Wingdings" panose="05000000000000000000" pitchFamily="2" charset="2"/>
              <a:buChar char="q"/>
            </a:pPr>
            <a:r>
              <a:rPr lang="en-US" sz="2400" dirty="0">
                <a:latin typeface="Bookman Old Style" panose="02050604050505020204" pitchFamily="18" charset="0"/>
              </a:rPr>
              <a:t>A proviso to Rule 59(1) was added, introducing a new Form GSTR-1A for allowing amendments in the GSTR-1 </a:t>
            </a:r>
            <a:r>
              <a:rPr lang="en-US" sz="2400" dirty="0">
                <a:solidFill>
                  <a:schemeClr val="accent6">
                    <a:lumMod val="75000"/>
                  </a:schemeClr>
                </a:solidFill>
                <a:latin typeface="Bookman Old Style" panose="02050604050505020204" pitchFamily="18" charset="0"/>
              </a:rPr>
              <a:t>before filing the GSTR-3B </a:t>
            </a:r>
            <a:r>
              <a:rPr lang="en-US" sz="2400" dirty="0">
                <a:solidFill>
                  <a:schemeClr val="tx1"/>
                </a:solidFill>
                <a:latin typeface="Bookman Old Style" panose="02050604050505020204" pitchFamily="18" charset="0"/>
              </a:rPr>
              <a:t>for the relevant period</a:t>
            </a:r>
            <a:r>
              <a:rPr lang="en-US" b="1" dirty="0"/>
              <a:t>.</a:t>
            </a:r>
          </a:p>
          <a:p>
            <a:pPr marL="285750" indent="-285750">
              <a:lnSpc>
                <a:spcPct val="150000"/>
              </a:lnSpc>
              <a:buFont typeface="Wingdings" panose="05000000000000000000" pitchFamily="2" charset="2"/>
              <a:buChar char="q"/>
            </a:pPr>
            <a:endParaRPr lang="en-US" b="1" dirty="0"/>
          </a:p>
        </p:txBody>
      </p:sp>
    </p:spTree>
    <p:extLst>
      <p:ext uri="{BB962C8B-B14F-4D97-AF65-F5344CB8AC3E}">
        <p14:creationId xmlns:p14="http://schemas.microsoft.com/office/powerpoint/2010/main" val="342832549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1821</TotalTime>
  <Words>2246</Words>
  <Application>Microsoft Office PowerPoint</Application>
  <PresentationFormat>Custom</PresentationFormat>
  <Paragraphs>223</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Wingdings</vt:lpstr>
      <vt:lpstr>Bookman Old Style</vt:lpstr>
      <vt:lpstr>Courier New</vt:lpstr>
      <vt:lpstr>Baskerville Old Face</vt:lpstr>
      <vt:lpstr>Times New Roman</vt:lpstr>
      <vt:lpstr>Calibri</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Agrawal</dc:creator>
  <cp:lastModifiedBy>Raman Juyal</cp:lastModifiedBy>
  <cp:revision>45</cp:revision>
  <dcterms:modified xsi:type="dcterms:W3CDTF">2024-11-09T09:55:00Z</dcterms:modified>
</cp:coreProperties>
</file>